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428" r:id="rId2"/>
    <p:sldId id="299" r:id="rId3"/>
    <p:sldId id="261" r:id="rId4"/>
    <p:sldId id="295" r:id="rId5"/>
    <p:sldId id="296" r:id="rId6"/>
    <p:sldId id="297" r:id="rId7"/>
    <p:sldId id="300" r:id="rId8"/>
    <p:sldId id="302" r:id="rId9"/>
    <p:sldId id="304" r:id="rId10"/>
    <p:sldId id="497" r:id="rId11"/>
    <p:sldId id="306" r:id="rId12"/>
    <p:sldId id="430" r:id="rId13"/>
    <p:sldId id="309" r:id="rId14"/>
    <p:sldId id="310" r:id="rId15"/>
    <p:sldId id="311" r:id="rId16"/>
    <p:sldId id="312" r:id="rId17"/>
    <p:sldId id="313" r:id="rId18"/>
    <p:sldId id="536" r:id="rId19"/>
    <p:sldId id="523" r:id="rId20"/>
    <p:sldId id="315" r:id="rId21"/>
    <p:sldId id="319" r:id="rId22"/>
    <p:sldId id="320" r:id="rId23"/>
    <p:sldId id="321" r:id="rId24"/>
    <p:sldId id="327" r:id="rId25"/>
    <p:sldId id="329" r:id="rId26"/>
    <p:sldId id="316" r:id="rId27"/>
    <p:sldId id="324" r:id="rId28"/>
    <p:sldId id="322" r:id="rId29"/>
    <p:sldId id="325" r:id="rId30"/>
    <p:sldId id="323" r:id="rId31"/>
    <p:sldId id="331" r:id="rId32"/>
    <p:sldId id="330" r:id="rId33"/>
    <p:sldId id="479" r:id="rId34"/>
    <p:sldId id="524" r:id="rId35"/>
    <p:sldId id="525" r:id="rId36"/>
    <p:sldId id="533" r:id="rId37"/>
    <p:sldId id="534" r:id="rId38"/>
    <p:sldId id="535" r:id="rId39"/>
    <p:sldId id="531" r:id="rId40"/>
    <p:sldId id="532" r:id="rId41"/>
    <p:sldId id="530" r:id="rId42"/>
    <p:sldId id="529" r:id="rId43"/>
    <p:sldId id="528" r:id="rId44"/>
    <p:sldId id="538" r:id="rId45"/>
    <p:sldId id="527" r:id="rId46"/>
    <p:sldId id="526" r:id="rId47"/>
    <p:sldId id="537" r:id="rId48"/>
    <p:sldId id="481" r:id="rId49"/>
    <p:sldId id="482" r:id="rId50"/>
    <p:sldId id="483" r:id="rId51"/>
    <p:sldId id="485" r:id="rId52"/>
    <p:sldId id="486" r:id="rId53"/>
    <p:sldId id="484" r:id="rId54"/>
    <p:sldId id="487" r:id="rId55"/>
    <p:sldId id="488" r:id="rId56"/>
    <p:sldId id="489" r:id="rId57"/>
    <p:sldId id="490" r:id="rId58"/>
    <p:sldId id="491" r:id="rId59"/>
    <p:sldId id="492" r:id="rId60"/>
    <p:sldId id="494" r:id="rId61"/>
    <p:sldId id="495" r:id="rId62"/>
    <p:sldId id="539" r:id="rId63"/>
    <p:sldId id="550" r:id="rId64"/>
    <p:sldId id="551" r:id="rId65"/>
    <p:sldId id="552" r:id="rId66"/>
    <p:sldId id="553" r:id="rId67"/>
    <p:sldId id="554" r:id="rId68"/>
    <p:sldId id="555" r:id="rId69"/>
    <p:sldId id="556" r:id="rId70"/>
    <p:sldId id="557" r:id="rId71"/>
    <p:sldId id="540" r:id="rId72"/>
    <p:sldId id="541" r:id="rId73"/>
    <p:sldId id="542" r:id="rId74"/>
    <p:sldId id="543" r:id="rId75"/>
    <p:sldId id="544" r:id="rId76"/>
    <p:sldId id="545" r:id="rId77"/>
    <p:sldId id="546" r:id="rId78"/>
    <p:sldId id="547" r:id="rId79"/>
    <p:sldId id="548" r:id="rId80"/>
    <p:sldId id="549" r:id="rId81"/>
    <p:sldId id="510" r:id="rId82"/>
    <p:sldId id="478" r:id="rId83"/>
  </p:sldIdLst>
  <p:sldSz cx="12192000" cy="6858000"/>
  <p:notesSz cx="6858000" cy="9144000"/>
  <p:embeddedFontLst>
    <p:embeddedFont>
      <p:font typeface="나눔고딕 Light" panose="020B0600000101010101" charset="-127"/>
      <p:regular r:id="rId86"/>
    </p:embeddedFont>
    <p:embeddedFont>
      <p:font typeface="나눔바른고딕" panose="020B0600000101010101" charset="-127"/>
      <p:regular r:id="rId87"/>
      <p:bold r:id="rId88"/>
    </p:embeddedFont>
    <p:embeddedFont>
      <p:font typeface="나눔고딕" panose="020B0600000101010101" charset="-127"/>
      <p:regular r:id="rId89"/>
      <p:bold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41515D-C53A-41C7-A8CA-DE7B62CDE832}">
          <p14:sldIdLst>
            <p14:sldId id="428"/>
            <p14:sldId id="299"/>
          </p14:sldIdLst>
        </p14:section>
        <p14:section name="개발목적 및 요구사항" id="{3EBA1F54-CA99-479A-8F74-A086A893B39A}">
          <p14:sldIdLst>
            <p14:sldId id="261"/>
            <p14:sldId id="295"/>
            <p14:sldId id="296"/>
            <p14:sldId id="297"/>
          </p14:sldIdLst>
        </p14:section>
        <p14:section name="개발일정 및 개발 환경" id="{DE77BE8B-2213-4BF6-B84A-693CC08255F2}">
          <p14:sldIdLst>
            <p14:sldId id="300"/>
            <p14:sldId id="302"/>
            <p14:sldId id="304"/>
            <p14:sldId id="497"/>
            <p14:sldId id="306"/>
            <p14:sldId id="430"/>
          </p14:sldIdLst>
        </p14:section>
        <p14:section name="Use-case-Diagram" id="{A49D8568-1209-49F9-82BF-C5B316DAE555}">
          <p14:sldIdLst>
            <p14:sldId id="309"/>
            <p14:sldId id="310"/>
          </p14:sldIdLst>
        </p14:section>
        <p14:section name="DB구조" id="{7E9EBE9D-4414-45DC-ADE0-A6DB1926F9DA}">
          <p14:sldIdLst>
            <p14:sldId id="311"/>
            <p14:sldId id="312"/>
            <p14:sldId id="313"/>
          </p14:sldIdLst>
        </p14:section>
        <p14:section name="프로그램구조" id="{0EC4589E-803F-4082-B00C-F1E4B1E295DB}">
          <p14:sldIdLst>
            <p14:sldId id="536"/>
            <p14:sldId id="523"/>
            <p14:sldId id="315"/>
            <p14:sldId id="319"/>
            <p14:sldId id="320"/>
            <p14:sldId id="321"/>
            <p14:sldId id="327"/>
            <p14:sldId id="329"/>
            <p14:sldId id="316"/>
            <p14:sldId id="324"/>
            <p14:sldId id="322"/>
            <p14:sldId id="325"/>
            <p14:sldId id="323"/>
            <p14:sldId id="331"/>
            <p14:sldId id="330"/>
          </p14:sldIdLst>
        </p14:section>
        <p14:section name="구분" id="{1694D0B3-7AA6-4D42-AD11-35B93D8CCD9F}">
          <p14:sldIdLst>
            <p14:sldId id="479"/>
          </p14:sldIdLst>
        </p14:section>
        <p14:section name="사용자 UI(민영)" id="{A9341BBC-6AEB-457F-859F-52586457E77E}">
          <p14:sldIdLst>
            <p14:sldId id="524"/>
            <p14:sldId id="525"/>
            <p14:sldId id="533"/>
            <p14:sldId id="534"/>
            <p14:sldId id="535"/>
            <p14:sldId id="531"/>
            <p14:sldId id="532"/>
            <p14:sldId id="530"/>
            <p14:sldId id="529"/>
            <p14:sldId id="528"/>
            <p14:sldId id="538"/>
            <p14:sldId id="527"/>
            <p14:sldId id="526"/>
            <p14:sldId id="537"/>
          </p14:sldIdLst>
        </p14:section>
        <p14:section name="사용자(IN_Q)" id="{C3FEC665-FD3D-441B-8161-69C90B5F3765}">
          <p14:sldIdLst>
            <p14:sldId id="481"/>
            <p14:sldId id="482"/>
            <p14:sldId id="483"/>
            <p14:sldId id="485"/>
            <p14:sldId id="486"/>
            <p14:sldId id="484"/>
            <p14:sldId id="487"/>
            <p14:sldId id="488"/>
            <p14:sldId id="489"/>
            <p14:sldId id="490"/>
            <p14:sldId id="491"/>
            <p14:sldId id="492"/>
            <p14:sldId id="494"/>
            <p14:sldId id="495"/>
            <p14:sldId id="539"/>
            <p14:sldId id="550"/>
          </p14:sldIdLst>
        </p14:section>
        <p14:section name="관리자 UI(은기)" id="{673AD5A5-75D9-4513-AFB8-64EA1A239AA7}">
          <p14:sldIdLst>
            <p14:sldId id="551"/>
            <p14:sldId id="552"/>
            <p14:sldId id="553"/>
            <p14:sldId id="554"/>
            <p14:sldId id="555"/>
            <p14:sldId id="556"/>
            <p14:sldId id="557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마감" id="{B120F9E4-DD18-4B48-8EAA-44A6761C3BC9}">
          <p14:sldIdLst>
            <p14:sldId id="510"/>
            <p14:sldId id="4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44546A"/>
    <a:srgbClr val="B0B0B0"/>
    <a:srgbClr val="868686"/>
    <a:srgbClr val="313D4D"/>
    <a:srgbClr val="5D7391"/>
    <a:srgbClr val="8598B1"/>
    <a:srgbClr val="F2F2F2"/>
    <a:srgbClr val="D5D5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5320" autoAdjust="0"/>
  </p:normalViewPr>
  <p:slideViewPr>
    <p:cSldViewPr snapToGrid="0" showGuides="1">
      <p:cViewPr>
        <p:scale>
          <a:sx n="100" d="100"/>
          <a:sy n="100" d="100"/>
        </p:scale>
        <p:origin x="192" y="-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-20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17E3-31E6-4835-9870-8ACE28E20CD5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D663-258D-44AE-BA79-446A264A4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94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DAC20-25F4-428F-AFE7-4A327DBD6D26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4EA67-A6CF-452D-8FD3-8FFA18570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38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14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3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99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72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00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382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32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4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306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66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76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736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969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4EA67-A6CF-452D-8FD3-8FFA18570F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076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34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014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1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3274795" y="2554174"/>
            <a:ext cx="5642410" cy="1421928"/>
          </a:xfrm>
          <a:prstGeom prst="rect">
            <a:avLst/>
          </a:prstGeom>
        </p:spPr>
        <p:txBody>
          <a:bodyPr anchor="ctr"/>
          <a:lstStyle>
            <a:lvl1pPr algn="ctr">
              <a:defRPr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PPT DESIGN</a:t>
            </a:r>
            <a:br>
              <a:rPr lang="en-US" altLang="ko-KR" dirty="0"/>
            </a:b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3785419" y="4216710"/>
            <a:ext cx="4621162" cy="646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Lorem ipsum dolor sit</a:t>
            </a:r>
          </a:p>
          <a:p>
            <a:pPr lvl="0"/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48176" y="204436"/>
            <a:ext cx="1149564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468923" y="585787"/>
            <a:ext cx="11265877" cy="5838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2483161" y="1351323"/>
            <a:ext cx="1651968" cy="33855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96837" y="2766510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7182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8188523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4385841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183756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8" name="텍스트 개체 틀 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390900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9" name="텍스트 개체 틀 6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292242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193583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81908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3" name="텍스트 개체 틀 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38584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4" name="텍스트 개체 틀 9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8852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5" name="텍스트 개체 틀 9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1200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08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7510" y="472617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PPT DESIGN </a:t>
            </a: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74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4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9292191" y="6514102"/>
            <a:ext cx="2948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Copyright 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미래주차장 ⓒ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All Right reserved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51358" y="6652733"/>
            <a:ext cx="8940833" cy="44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28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44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71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3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102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2.png"/><Relationship Id="rId7" Type="http://schemas.openxmlformats.org/officeDocument/2006/relationships/image" Target="../media/image1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jpe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33.jpe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jpeg"/><Relationship Id="rId5" Type="http://schemas.openxmlformats.org/officeDocument/2006/relationships/image" Target="../media/image135.jpg"/><Relationship Id="rId4" Type="http://schemas.openxmlformats.org/officeDocument/2006/relationships/image" Target="../media/image12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jpeg"/><Relationship Id="rId4" Type="http://schemas.openxmlformats.org/officeDocument/2006/relationships/image" Target="../media/image1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jpeg"/><Relationship Id="rId4" Type="http://schemas.openxmlformats.org/officeDocument/2006/relationships/image" Target="../media/image135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JPG"/><Relationship Id="rId4" Type="http://schemas.openxmlformats.org/officeDocument/2006/relationships/image" Target="../media/image14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790363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723923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융합소프트웨어개발자양성 제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차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) -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웹 사이트 팀 프로젝트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개발기간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: 2018.02.19 ~ 03.30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발표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: 2018.03.30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9540240" y="4807293"/>
            <a:ext cx="2651760" cy="12514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sz="2000" dirty="0">
                <a:latin typeface="+mn-lt"/>
                <a:ea typeface="맑은 고딕" panose="020B0503020000020004" pitchFamily="50" charset="-127"/>
              </a:rPr>
              <a:t>팀장 </a:t>
            </a:r>
            <a:r>
              <a:rPr lang="en-US" altLang="ko-KR" sz="2000" dirty="0">
                <a:latin typeface="+mn-lt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latin typeface="+mn-lt"/>
                <a:ea typeface="맑은 고딕" panose="020B0503020000020004" pitchFamily="50" charset="-127"/>
              </a:rPr>
              <a:t>강인규</a:t>
            </a:r>
            <a:endParaRPr lang="ko-KR" altLang="en-US" sz="2000" dirty="0">
              <a:latin typeface="+mn-lt"/>
              <a:ea typeface="맑은 고딕" panose="020B0503020000020004" pitchFamily="50" charset="-127"/>
            </a:endParaRPr>
          </a:p>
          <a:p>
            <a:pPr lvl="0"/>
            <a:r>
              <a:rPr lang="ko-KR" altLang="en-US" sz="2000" dirty="0">
                <a:latin typeface="+mn-lt"/>
                <a:ea typeface="맑은 고딕" panose="020B0503020000020004" pitchFamily="50" charset="-127"/>
              </a:rPr>
              <a:t>팀원 </a:t>
            </a:r>
            <a:r>
              <a:rPr lang="en-US" altLang="ko-KR" sz="2000" dirty="0">
                <a:latin typeface="+mn-lt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latin typeface="+mn-lt"/>
                <a:ea typeface="맑은 고딕" panose="020B0503020000020004" pitchFamily="50" charset="-127"/>
              </a:rPr>
              <a:t>조민영</a:t>
            </a:r>
            <a:r>
              <a:rPr lang="en-US" altLang="ko-KR" sz="2000" dirty="0"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+mn-lt"/>
                <a:ea typeface="맑은 고딕" panose="020B0503020000020004" pitchFamily="50" charset="-127"/>
              </a:rPr>
              <a:t>정은기</a:t>
            </a:r>
            <a:endParaRPr lang="ko-KR" altLang="en-US" sz="20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6375878"/>
            <a:ext cx="12192000" cy="482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964" y="1127607"/>
            <a:ext cx="5172071" cy="17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236" y="0"/>
            <a:ext cx="11990670" cy="304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18274" y="3179162"/>
            <a:ext cx="497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크라우드</a:t>
            </a:r>
            <a:r>
              <a:rPr lang="ko-KR" altLang="en-US" sz="28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28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펀딩</a:t>
            </a:r>
            <a:r>
              <a:rPr lang="ko-KR" altLang="en-US" sz="28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사이트</a:t>
            </a:r>
            <a:endParaRPr lang="ko-KR" altLang="en-US" sz="28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90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967911" cy="480131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팀원 </a:t>
            </a:r>
            <a:r>
              <a:rPr lang="ko-KR" altLang="en-US" dirty="0" err="1">
                <a:latin typeface="+mn-lt"/>
              </a:rPr>
              <a:t>조민영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개인일정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 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" y="1418431"/>
            <a:ext cx="12083970" cy="52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713911" cy="480131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팀장 </a:t>
            </a:r>
            <a:r>
              <a:rPr lang="ko-KR" altLang="en-US" dirty="0" err="1">
                <a:latin typeface="+mn-lt"/>
              </a:rPr>
              <a:t>정은기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개인일정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2" y="1393784"/>
            <a:ext cx="11886839" cy="53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개발일정 및 개발환경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개인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)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878" y="1310399"/>
            <a:ext cx="110665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+mn-lt"/>
                <a:ea typeface="맑은 고딕" panose="020B0503020000020004" pitchFamily="50" charset="-127"/>
              </a:rPr>
              <a:t>개발 환경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개발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OS : Windows10 home 64 bit</a:t>
            </a: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DB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서버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: Oracle11.2.0.1.0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웹 서버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: Tomcat 9.0.2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프레임워크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Spring 4.7.2. RELEASE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개발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Tool : spring-tool-suite-3.9.2(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sts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),  SQL Developer 4.1.5.21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개발언어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jdk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1.8.0_144, HTML5, CSS3, jQuery, JSP, JavaScript, XML</a:t>
            </a: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Build : maven 3.5.2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데이터베이스 모델링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ERwin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7.3.0.1666</a:t>
            </a:r>
          </a:p>
          <a:p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단위테스트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JUnit 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디버깅 테스트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Find Bugs, PMD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문서화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Word, PowerPoint, Excel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형상관리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GitHub (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SourceTree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1.10.23.1)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브라우저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: chrome, explorer</a:t>
            </a: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API : </a:t>
            </a:r>
            <a:r>
              <a:rPr lang="ko-KR" altLang="en-US" sz="1800" dirty="0">
                <a:latin typeface="+mn-lt"/>
                <a:ea typeface="맑은 고딕" panose="020B0503020000020004" pitchFamily="50" charset="-127"/>
              </a:rPr>
              <a:t>다음우편번호서비스</a:t>
            </a:r>
            <a:r>
              <a:rPr lang="en-US" altLang="ko-KR" sz="1800" dirty="0">
                <a:latin typeface="+mn-lt"/>
                <a:ea typeface="맑은 고딕" panose="020B0503020000020004" pitchFamily="50" charset="-127"/>
              </a:rPr>
              <a:t> (postcode.v2</a:t>
            </a:r>
            <a:r>
              <a:rPr lang="en-US" altLang="ko-KR" sz="1800" dirty="0" smtClean="0">
                <a:latin typeface="+mn-lt"/>
                <a:ea typeface="맑은 고딕" panose="020B0503020000020004" pitchFamily="50" charset="-127"/>
              </a:rPr>
              <a:t>),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ea typeface="맑은 고딕" panose="020B0503020000020004" pitchFamily="50" charset="-127"/>
              </a:rPr>
              <a:t>Summernote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+mn-lt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UML :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starUML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2.8.0</a:t>
            </a: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플러그인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: Bootstrap-3.3.7-dist,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ObjectAid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맑은 고딕" panose="020B0503020000020004" pitchFamily="50" charset="-127"/>
              </a:rPr>
              <a:t> UML Explorer,W3-CSS,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03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Use-case-Diagram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+mn-lt"/>
              </a:rPr>
              <a:t>Use-case-Diagram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</a:t>
            </a:r>
            <a:r>
              <a:rPr lang="en-US" altLang="ko-KR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lt"/>
              </a:rPr>
              <a:t>Use-case-Diagram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442909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03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Use-case-Diagram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Use-case-Diagram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 /</a:t>
            </a:r>
            <a:r>
              <a:rPr lang="en-US" altLang="ko-KR" dirty="0">
                <a:solidFill>
                  <a:schemeClr val="accent4"/>
                </a:solidFill>
                <a:latin typeface="+mn-lt"/>
              </a:rPr>
              <a:t> Use-case-Diagram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442909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04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DB </a:t>
            </a:r>
            <a:r>
              <a:rPr lang="ko-KR" altLang="en-US" dirty="0">
                <a:latin typeface="+mn-lt"/>
              </a:rPr>
              <a:t>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개체관계도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논리적 모델링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물리적 모델링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0" y="1302055"/>
            <a:ext cx="10828303" cy="52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04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DB </a:t>
            </a:r>
            <a:r>
              <a:rPr lang="ko-KR" altLang="en-US" dirty="0">
                <a:latin typeface="+mn-lt"/>
              </a:rPr>
              <a:t>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개체관계도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논리적 모델링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물리적 모델링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7" y="1384771"/>
            <a:ext cx="10156971" cy="49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04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DB </a:t>
            </a:r>
            <a:r>
              <a:rPr lang="ko-KR" altLang="en-US" dirty="0">
                <a:latin typeface="+mn-lt"/>
              </a:rPr>
              <a:t>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개체관계도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논리적 모델링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물리적 모델링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538971"/>
            <a:ext cx="10029650" cy="49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프로그램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구조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 및 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" y="1491784"/>
            <a:ext cx="2391099" cy="50825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76" y="1507024"/>
            <a:ext cx="2151989" cy="5067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21" y="1491784"/>
            <a:ext cx="2320252" cy="50825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29" y="1491784"/>
            <a:ext cx="225826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프로그램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구조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 및 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1" y="1597445"/>
            <a:ext cx="2182014" cy="48120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5"/>
          <a:stretch/>
        </p:blipFill>
        <p:spPr>
          <a:xfrm>
            <a:off x="2333431" y="1597445"/>
            <a:ext cx="2806302" cy="28090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79" y="1517436"/>
            <a:ext cx="2410606" cy="4808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8" y="1474942"/>
            <a:ext cx="2223576" cy="48507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63" y="1597446"/>
            <a:ext cx="2306701" cy="2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8189" y="1564228"/>
            <a:ext cx="2470452" cy="338554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PROJECT CONTENTS</a:t>
            </a:r>
            <a:endParaRPr lang="ko-KR" altLang="en-US" dirty="0"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314559" y="803784"/>
            <a:ext cx="1367025" cy="817205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01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8914405" y="792061"/>
            <a:ext cx="1367025" cy="817205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03</a:t>
            </a:r>
            <a:endParaRPr lang="ko-KR" altLang="en-US" dirty="0">
              <a:latin typeface="+mn-lt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>
          <a:xfrm>
            <a:off x="4266661" y="3734263"/>
            <a:ext cx="1367025" cy="817205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04</a:t>
            </a:r>
            <a:endParaRPr lang="ko-KR" altLang="en-US" dirty="0">
              <a:latin typeface="+mn-lt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>
          <a:xfrm>
            <a:off x="6708266" y="780338"/>
            <a:ext cx="1367025" cy="817205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>
          <a:xfrm>
            <a:off x="4187011" y="2022402"/>
            <a:ext cx="2183931" cy="306500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개발목적 및 요구사항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>
          <a:xfrm>
            <a:off x="6708266" y="1985672"/>
            <a:ext cx="1851555" cy="396038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일정 및 개발환경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>
          <a:xfrm>
            <a:off x="8919464" y="2027740"/>
            <a:ext cx="1925629" cy="31190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Use-case-Diagram</a:t>
            </a:r>
            <a:endParaRPr lang="ko-KR" altLang="en-US" dirty="0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>
          <a:xfrm>
            <a:off x="4271721" y="4969942"/>
            <a:ext cx="1503728" cy="338554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DB</a:t>
            </a:r>
            <a:r>
              <a:rPr lang="ko-KR" altLang="en-US" dirty="0">
                <a:latin typeface="+mn-lt"/>
              </a:rPr>
              <a:t>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>
          <a:xfrm>
            <a:off x="4241513" y="2435501"/>
            <a:ext cx="1563348" cy="828751"/>
          </a:xfrm>
        </p:spPr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개발목적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 요구사항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 요구사항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3"/>
          </p:nvPr>
        </p:nvSpPr>
        <p:spPr>
          <a:xfrm>
            <a:off x="6671679" y="2412055"/>
            <a:ext cx="1539951" cy="828751"/>
          </a:xfrm>
        </p:spPr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팀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개인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4"/>
          </p:nvPr>
        </p:nvSpPr>
        <p:spPr>
          <a:xfrm>
            <a:off x="8907293" y="2412055"/>
            <a:ext cx="2346859" cy="82875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Use-case-Diagram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+mn-lt"/>
              </a:rPr>
              <a:t>Use-case-Diagram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5"/>
          </p:nvPr>
        </p:nvSpPr>
        <p:spPr>
          <a:xfrm>
            <a:off x="4241513" y="5350396"/>
            <a:ext cx="1488414" cy="828751"/>
          </a:xfrm>
        </p:spPr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개체관계도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논리적 모델링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물리적 모델링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41513" y="1761338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6126" y="1761338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07294" y="1749615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87011" y="4715263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02681" y="1475146"/>
            <a:ext cx="2154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4"/>
          <p:cNvSpPr txBox="1">
            <a:spLocks/>
          </p:cNvSpPr>
          <p:nvPr/>
        </p:nvSpPr>
        <p:spPr>
          <a:xfrm>
            <a:off x="6681614" y="37342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05</a:t>
            </a:r>
            <a:endParaRPr lang="ko-KR" altLang="en-US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 txBox="1">
            <a:spLocks/>
          </p:cNvSpPr>
          <p:nvPr/>
        </p:nvSpPr>
        <p:spPr>
          <a:xfrm>
            <a:off x="6686674" y="4969941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프로그램 구조</a:t>
            </a:r>
          </a:p>
        </p:txBody>
      </p:sp>
      <p:sp>
        <p:nvSpPr>
          <p:cNvPr id="24" name="텍스트 개체 틀 13"/>
          <p:cNvSpPr txBox="1">
            <a:spLocks/>
          </p:cNvSpPr>
          <p:nvPr/>
        </p:nvSpPr>
        <p:spPr>
          <a:xfrm>
            <a:off x="6699241" y="5365979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01964" y="4715262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텍스트 개체 틀 3"/>
          <p:cNvSpPr txBox="1">
            <a:spLocks/>
          </p:cNvSpPr>
          <p:nvPr/>
        </p:nvSpPr>
        <p:spPr>
          <a:xfrm>
            <a:off x="8914406" y="3734535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06</a:t>
            </a:r>
            <a:endParaRPr lang="ko-KR" altLang="en-US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7" name="텍스트 개체 틀 5"/>
          <p:cNvSpPr txBox="1">
            <a:spLocks/>
          </p:cNvSpPr>
          <p:nvPr/>
        </p:nvSpPr>
        <p:spPr>
          <a:xfrm>
            <a:off x="6708267" y="3746258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9" name="텍스트 개체 틀 8"/>
          <p:cNvSpPr txBox="1">
            <a:spLocks/>
          </p:cNvSpPr>
          <p:nvPr/>
        </p:nvSpPr>
        <p:spPr>
          <a:xfrm>
            <a:off x="8919465" y="5040552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기능 후기</a:t>
            </a:r>
          </a:p>
        </p:txBody>
      </p:sp>
      <p:sp>
        <p:nvSpPr>
          <p:cNvPr id="31" name="텍스트 개체 틀 12"/>
          <p:cNvSpPr txBox="1">
            <a:spLocks/>
          </p:cNvSpPr>
          <p:nvPr/>
        </p:nvSpPr>
        <p:spPr>
          <a:xfrm>
            <a:off x="8907295" y="5436590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기능설명</a:t>
            </a:r>
            <a:endParaRPr lang="en-US" altLang="ko-KR" dirty="0">
              <a:latin typeface="+mn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후기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907295" y="4715535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0" y="6582730"/>
            <a:ext cx="12192000" cy="275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706332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로그인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B8B23-C406-43ED-A6B6-C102B60F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324946"/>
            <a:ext cx="8677470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684952" cy="510429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회원가입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85ED72-CDFA-470C-8CAD-6F28D6AB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31" y="1342736"/>
            <a:ext cx="8108302" cy="5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7088470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프로젝트 등록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6EEED-438C-49AF-A92A-441854FA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7" y="1287625"/>
            <a:ext cx="7511143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556207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후원하기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1EFA39-F1E5-4E98-90A3-93ADF62DA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0" y="1259632"/>
            <a:ext cx="8214767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951992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en-US" altLang="ko-KR" dirty="0" err="1">
                <a:latin typeface="+mn-lt"/>
              </a:rPr>
              <a:t>QnA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75347C-0E80-4774-9802-AD56FD4E1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34" y="1279474"/>
            <a:ext cx="9495152" cy="55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665389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사용자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공지사항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48" y="1458410"/>
            <a:ext cx="4560425" cy="53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92183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로그인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3" y="1340191"/>
            <a:ext cx="10463338" cy="54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566141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회원관리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527F7F-5A51-41DF-9B29-12317279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41" y="1278294"/>
            <a:ext cx="7025951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911049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공지사항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886471-811E-48DA-A3E9-A3066326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92" y="1259632"/>
            <a:ext cx="7529803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8504102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프로젝트관리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5E6838-6C70-42B4-A1A1-8C29AC84F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1287624"/>
            <a:ext cx="12061371" cy="55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01</a:t>
            </a:r>
            <a:endParaRPr lang="ko-KR" altLang="en-US" dirty="0">
              <a:latin typeface="+mn-lt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개발목적 및 요구사항</a:t>
            </a:r>
          </a:p>
        </p:txBody>
      </p:sp>
      <p:sp>
        <p:nvSpPr>
          <p:cNvPr id="6" name="자유형 5"/>
          <p:cNvSpPr/>
          <p:nvPr/>
        </p:nvSpPr>
        <p:spPr>
          <a:xfrm>
            <a:off x="1709205" y="268761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 dirty="0">
              <a:ea typeface="맑은 고딕" panose="020B0503020000020004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364967" y="268761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8" name="자유형 7"/>
          <p:cNvSpPr/>
          <p:nvPr/>
        </p:nvSpPr>
        <p:spPr>
          <a:xfrm>
            <a:off x="5020729" y="268761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 dirty="0"/>
          </a:p>
        </p:txBody>
      </p:sp>
      <p:sp>
        <p:nvSpPr>
          <p:cNvPr id="9" name="자유형 8"/>
          <p:cNvSpPr/>
          <p:nvPr/>
        </p:nvSpPr>
        <p:spPr>
          <a:xfrm>
            <a:off x="6676491" y="268761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0" name="TextBox 9"/>
          <p:cNvSpPr txBox="1"/>
          <p:nvPr/>
        </p:nvSpPr>
        <p:spPr>
          <a:xfrm>
            <a:off x="1708329" y="2093215"/>
            <a:ext cx="16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rPr>
              <a:t>개발목적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27158" y="3112150"/>
            <a:ext cx="1166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후원 필요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8192" y="2933549"/>
            <a:ext cx="116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프로젝트</a:t>
            </a:r>
            <a:endParaRPr lang="en-US" altLang="ko-KR" sz="1600" dirty="0">
              <a:latin typeface="+mn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8529" y="3112150"/>
            <a:ext cx="130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후원 신청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3674" y="2989040"/>
            <a:ext cx="141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>
                <a:latin typeface="+mn-lt"/>
                <a:ea typeface="맑은 고딕" panose="020B0503020000020004" pitchFamily="50" charset="-127"/>
              </a:rPr>
              <a:t>후원 목표</a:t>
            </a:r>
            <a:endParaRPr lang="en-US" altLang="ko-KR" sz="1600" dirty="0" smtClean="0">
              <a:latin typeface="+mn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+mn-lt"/>
                <a:ea typeface="맑은 고딕" panose="020B0503020000020004" pitchFamily="50" charset="-127"/>
              </a:rPr>
              <a:t>달성</a:t>
            </a:r>
            <a:endParaRPr lang="ko-KR" altLang="en-US" sz="16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1017" y="4715665"/>
            <a:ext cx="1106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후원을 필요</a:t>
            </a:r>
            <a:r>
              <a:rPr lang="ko-KR" altLang="en-US" sz="2400" dirty="0">
                <a:solidFill>
                  <a:schemeClr val="tx1"/>
                </a:solidFill>
                <a:latin typeface="+mn-lt"/>
                <a:ea typeface="+mn-ea"/>
              </a:rPr>
              <a:t>로 하는 </a:t>
            </a:r>
            <a:r>
              <a:rPr lang="ko-KR" altLang="en-US" sz="2400" dirty="0">
                <a:latin typeface="+mn-lt"/>
                <a:ea typeface="+mn-ea"/>
              </a:rPr>
              <a:t>개인 창작자</a:t>
            </a:r>
            <a:r>
              <a:rPr lang="ko-KR" altLang="ko-KR" sz="2400" dirty="0">
                <a:latin typeface="+mn-lt"/>
                <a:ea typeface="+mn-ea"/>
              </a:rPr>
              <a:t>에게</a:t>
            </a:r>
            <a:endParaRPr lang="en-US" altLang="ko-KR" sz="2400" dirty="0">
              <a:latin typeface="+mn-lt"/>
              <a:ea typeface="+mn-ea"/>
            </a:endParaRPr>
          </a:p>
          <a:p>
            <a:r>
              <a:rPr lang="ko-KR" altLang="en-US" sz="2400" dirty="0">
                <a:latin typeface="+mn-lt"/>
                <a:ea typeface="+mn-ea"/>
              </a:rPr>
              <a:t>아이디어 홍보를 할 수 있는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공간</a:t>
            </a:r>
            <a:r>
              <a:rPr lang="ko-KR" altLang="ko-KR" sz="2400" dirty="0">
                <a:latin typeface="+mn-lt"/>
                <a:ea typeface="+mn-ea"/>
              </a:rPr>
              <a:t>을 제공하</a:t>
            </a:r>
            <a:r>
              <a:rPr lang="ko-KR" altLang="en-US" sz="2400" dirty="0">
                <a:latin typeface="+mn-lt"/>
                <a:ea typeface="+mn-ea"/>
              </a:rPr>
              <a:t>여</a:t>
            </a:r>
            <a:r>
              <a:rPr lang="ko-KR" altLang="ko-KR" sz="2400" dirty="0">
                <a:latin typeface="+mn-lt"/>
                <a:ea typeface="+mn-ea"/>
              </a:rPr>
              <a:t> </a:t>
            </a:r>
            <a:endParaRPr lang="en-US" altLang="ko-KR" sz="2400" dirty="0">
              <a:latin typeface="+mn-lt"/>
              <a:ea typeface="+mn-ea"/>
            </a:endParaRPr>
          </a:p>
          <a:p>
            <a:r>
              <a:rPr lang="ko-KR" altLang="en-US" sz="2400" dirty="0">
                <a:latin typeface="+mn-lt"/>
                <a:ea typeface="+mn-ea"/>
              </a:rPr>
              <a:t> 후원자들이 이 </a:t>
            </a:r>
            <a:r>
              <a:rPr lang="ko-KR" altLang="ko-KR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공간</a:t>
            </a:r>
            <a:r>
              <a:rPr lang="ko-KR" altLang="en-US" sz="2400" dirty="0">
                <a:latin typeface="+mn-lt"/>
                <a:ea typeface="+mn-ea"/>
              </a:rPr>
              <a:t>을 통해 </a:t>
            </a:r>
            <a:r>
              <a:rPr lang="ko-KR" altLang="en-US" sz="2400" dirty="0">
                <a:solidFill>
                  <a:schemeClr val="accent5"/>
                </a:solidFill>
                <a:latin typeface="+mn-lt"/>
                <a:ea typeface="+mn-ea"/>
              </a:rPr>
              <a:t>간편하게 후원</a:t>
            </a:r>
            <a:r>
              <a:rPr lang="en-US" altLang="ko-KR" sz="2400" dirty="0">
                <a:latin typeface="+mn-lt"/>
                <a:ea typeface="+mn-ea"/>
              </a:rPr>
              <a:t> </a:t>
            </a:r>
            <a:r>
              <a:rPr lang="ko-KR" altLang="en-US" sz="2400" dirty="0">
                <a:latin typeface="+mn-lt"/>
                <a:ea typeface="+mn-ea"/>
              </a:rPr>
              <a:t>할 수 있는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+mn-ea"/>
              </a:rPr>
              <a:t> 웹사이트 구축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+mn-ea"/>
              </a:rPr>
              <a:t>.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8332253" y="268761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D0A8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45" name="TextBox 44"/>
          <p:cNvSpPr txBox="1"/>
          <p:nvPr/>
        </p:nvSpPr>
        <p:spPr>
          <a:xfrm>
            <a:off x="8683710" y="3112150"/>
            <a:ext cx="141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>
                <a:latin typeface="+mn-lt"/>
                <a:ea typeface="맑은 고딕" panose="020B0503020000020004" pitchFamily="50" charset="-127"/>
              </a:rPr>
              <a:t>후원</a:t>
            </a:r>
            <a:endParaRPr lang="ko-KR" altLang="en-US" sz="16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46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개발목적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사용자 요구사항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 요구사항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0480" y="6477000"/>
            <a:ext cx="1214628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03117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 err="1">
                <a:latin typeface="+mn-lt"/>
              </a:rPr>
              <a:t>후원관리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F9821-29E0-4FD9-929F-B093D3F5D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294"/>
            <a:ext cx="12192000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215013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공지사항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5" y="1374140"/>
            <a:ext cx="3867150" cy="54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05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939617" cy="48013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UML Class Diagram(</a:t>
            </a:r>
            <a:r>
              <a:rPr lang="ko-KR" altLang="en-US" dirty="0">
                <a:latin typeface="+mn-lt"/>
              </a:rPr>
              <a:t>관리자</a:t>
            </a:r>
            <a:r>
              <a:rPr lang="en-US" altLang="ko-KR" dirty="0">
                <a:latin typeface="+mn-lt"/>
              </a:rPr>
              <a:t>-</a:t>
            </a:r>
            <a:r>
              <a:rPr lang="en-US" altLang="ko-KR" dirty="0" err="1">
                <a:latin typeface="+mn-lt"/>
              </a:rPr>
              <a:t>QnA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MVC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UML(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UML(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435260"/>
            <a:ext cx="4648200" cy="54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5EABFD9-17A1-4528-82BC-F086448C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52" y="1281799"/>
            <a:ext cx="7671658" cy="56059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AB2DD0-1F4E-4120-9685-0B8FA1DE0A1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924960" y="1468052"/>
            <a:ext cx="567349" cy="88860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6780E8B-9C62-475D-A434-94F26810B113}"/>
              </a:ext>
            </a:extLst>
          </p:cNvPr>
          <p:cNvSpPr txBox="1"/>
          <p:nvPr/>
        </p:nvSpPr>
        <p:spPr>
          <a:xfrm>
            <a:off x="6492309" y="1941161"/>
            <a:ext cx="2533817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메인로고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 클릭 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페이지로 이동한다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81498-947B-40FB-8EF7-DAF0755FFC06}"/>
              </a:ext>
            </a:extLst>
          </p:cNvPr>
          <p:cNvCxnSpPr>
            <a:cxnSpLocks/>
          </p:cNvCxnSpPr>
          <p:nvPr/>
        </p:nvCxnSpPr>
        <p:spPr>
          <a:xfrm>
            <a:off x="9209988" y="1468052"/>
            <a:ext cx="305500" cy="88860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233941-840C-4B1E-889E-46674B137EFC}"/>
              </a:ext>
            </a:extLst>
          </p:cNvPr>
          <p:cNvSpPr txBox="1"/>
          <p:nvPr/>
        </p:nvSpPr>
        <p:spPr>
          <a:xfrm>
            <a:off x="9515488" y="1967411"/>
            <a:ext cx="2634018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클릭 시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4015A-A6BB-428C-BB36-ED02545697AB}"/>
              </a:ext>
            </a:extLst>
          </p:cNvPr>
          <p:cNvSpPr txBox="1"/>
          <p:nvPr/>
        </p:nvSpPr>
        <p:spPr>
          <a:xfrm>
            <a:off x="73948" y="2077667"/>
            <a:ext cx="282783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부트스트랩의 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Navbar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768px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이하일 경우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변경된다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97949-1D75-428F-86D4-A9834572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89" y="3008054"/>
            <a:ext cx="2419350" cy="26860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C7447-7C51-468A-8733-787AA228FCF7}"/>
              </a:ext>
            </a:extLst>
          </p:cNvPr>
          <p:cNvSpPr txBox="1"/>
          <p:nvPr/>
        </p:nvSpPr>
        <p:spPr>
          <a:xfrm flipH="1">
            <a:off x="5920273" y="4297957"/>
            <a:ext cx="254999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슬라이드를 이용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광고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베너가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47C7BC-152E-4E11-9901-5CCCA0454770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8470266" y="4297957"/>
            <a:ext cx="739722" cy="41549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E9B10603-2DB7-438A-A06E-F8ABF0301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E9AE845D-A3FA-4D52-A685-038B0B2C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9" y="386169"/>
            <a:ext cx="4168876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상단</a:t>
            </a:r>
          </a:p>
        </p:txBody>
      </p:sp>
    </p:spTree>
    <p:extLst>
      <p:ext uri="{BB962C8B-B14F-4D97-AF65-F5344CB8AC3E}">
        <p14:creationId xmlns:p14="http://schemas.microsoft.com/office/powerpoint/2010/main" val="233365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331A2B-1BC1-4316-B2E0-9699D753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776"/>
            <a:ext cx="7035888" cy="49452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683C21-2F06-4C6C-9546-898B1609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837" y="4379428"/>
            <a:ext cx="2475163" cy="2478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08F4DE-825D-4FD5-9E35-28223950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21" y="1483406"/>
            <a:ext cx="2409879" cy="2327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814C7-B704-4E15-9617-A4E4F0327FEA}"/>
              </a:ext>
            </a:extLst>
          </p:cNvPr>
          <p:cNvSpPr txBox="1"/>
          <p:nvPr/>
        </p:nvSpPr>
        <p:spPr>
          <a:xfrm>
            <a:off x="6876662" y="1985194"/>
            <a:ext cx="2351316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프로젝트는 등록된 프로젝트 역순으로 출력한다 쿼리문을 이용하여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프로젝트만 뽑아온다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05E84-0224-4222-9923-8460ABC11837}"/>
              </a:ext>
            </a:extLst>
          </p:cNvPr>
          <p:cNvSpPr txBox="1"/>
          <p:nvPr/>
        </p:nvSpPr>
        <p:spPr>
          <a:xfrm>
            <a:off x="6895315" y="4523603"/>
            <a:ext cx="2351316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 프로젝트는 등록된 프로젝트 역순으로 출력한다 쿼리문을 이용하여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프로젝트만 뽑아온다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54D89A-CAC6-48BD-A1EF-42BEB875BD7F}"/>
              </a:ext>
            </a:extLst>
          </p:cNvPr>
          <p:cNvCxnSpPr>
            <a:cxnSpLocks/>
          </p:cNvCxnSpPr>
          <p:nvPr/>
        </p:nvCxnSpPr>
        <p:spPr>
          <a:xfrm flipH="1">
            <a:off x="5523722" y="2162476"/>
            <a:ext cx="1352942" cy="132855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047A8F-1AB8-40AD-819D-9D431091A1ED}"/>
              </a:ext>
            </a:extLst>
          </p:cNvPr>
          <p:cNvCxnSpPr>
            <a:cxnSpLocks/>
          </p:cNvCxnSpPr>
          <p:nvPr/>
        </p:nvCxnSpPr>
        <p:spPr>
          <a:xfrm flipH="1">
            <a:off x="5523722" y="4722174"/>
            <a:ext cx="1410793" cy="157736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0741F78B-EA88-4F9D-A450-605EA9751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FCFE8B04-FA44-440B-B403-2C13CC6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9" y="386169"/>
            <a:ext cx="4168876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하단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A2FB4D-2F8D-4CCB-B766-9F4DC9E520E7}"/>
              </a:ext>
            </a:extLst>
          </p:cNvPr>
          <p:cNvCxnSpPr>
            <a:cxnSpLocks/>
          </p:cNvCxnSpPr>
          <p:nvPr/>
        </p:nvCxnSpPr>
        <p:spPr>
          <a:xfrm flipH="1">
            <a:off x="9227978" y="2345718"/>
            <a:ext cx="679420" cy="132855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4AD63D7-0123-41B1-BA4E-BD61E0067BCD}"/>
              </a:ext>
            </a:extLst>
          </p:cNvPr>
          <p:cNvCxnSpPr>
            <a:cxnSpLocks/>
          </p:cNvCxnSpPr>
          <p:nvPr/>
        </p:nvCxnSpPr>
        <p:spPr>
          <a:xfrm flipH="1">
            <a:off x="9227979" y="5025389"/>
            <a:ext cx="679419" cy="0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1C50A-869C-48D6-881A-7B353934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06"/>
            <a:ext cx="7070332" cy="5570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774ED-F523-4223-A883-DDBE938C1096}"/>
              </a:ext>
            </a:extLst>
          </p:cNvPr>
          <p:cNvSpPr txBox="1"/>
          <p:nvPr/>
        </p:nvSpPr>
        <p:spPr>
          <a:xfrm>
            <a:off x="7826178" y="5785986"/>
            <a:ext cx="34831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프로젝트는 쿼리문을 이용하여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셀렉트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하여 출력한다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5FE2E-0026-4304-ADB3-66EBD24E76F2}"/>
              </a:ext>
            </a:extLst>
          </p:cNvPr>
          <p:cNvSpPr txBox="1"/>
          <p:nvPr/>
        </p:nvSpPr>
        <p:spPr>
          <a:xfrm>
            <a:off x="154514" y="2183363"/>
            <a:ext cx="3493755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제목을 이용하여 검색한다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1378E0-87CE-410F-A585-839306E0173D}"/>
              </a:ext>
            </a:extLst>
          </p:cNvPr>
          <p:cNvCxnSpPr>
            <a:cxnSpLocks/>
          </p:cNvCxnSpPr>
          <p:nvPr/>
        </p:nvCxnSpPr>
        <p:spPr>
          <a:xfrm flipH="1">
            <a:off x="3648269" y="2393766"/>
            <a:ext cx="3918601" cy="1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673E18EF-C702-4995-87DC-136B55AA1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30406265-5B44-496C-8621-3191EE05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모든 프로젝트 보기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09BD2F-48EB-4DDE-9EFF-A8BA4B54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90" y="1699993"/>
            <a:ext cx="4152900" cy="1076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EC337-1FD9-4745-9377-1EF5FB270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0"/>
          <a:stretch/>
        </p:blipFill>
        <p:spPr>
          <a:xfrm>
            <a:off x="7692590" y="3678584"/>
            <a:ext cx="4152900" cy="164782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124EA1-7B51-4FB3-B202-DD115A05305E}"/>
              </a:ext>
            </a:extLst>
          </p:cNvPr>
          <p:cNvCxnSpPr>
            <a:cxnSpLocks/>
          </p:cNvCxnSpPr>
          <p:nvPr/>
        </p:nvCxnSpPr>
        <p:spPr>
          <a:xfrm flipV="1">
            <a:off x="9515526" y="2786034"/>
            <a:ext cx="1" cy="882833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C20A13-43B2-468B-A723-7430FB838E2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814038" y="6078373"/>
            <a:ext cx="1012140" cy="1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D5EE2-D5DC-43AF-9CFC-C4B43FEC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212"/>
            <a:ext cx="6704765" cy="5299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52E3F6-902A-43FE-B806-8E65476FB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832" y="3651282"/>
            <a:ext cx="4457700" cy="261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6CB33-1280-407A-B3CF-6CAE7AF9CA98}"/>
              </a:ext>
            </a:extLst>
          </p:cNvPr>
          <p:cNvSpPr txBox="1"/>
          <p:nvPr/>
        </p:nvSpPr>
        <p:spPr>
          <a:xfrm>
            <a:off x="7407250" y="2071921"/>
            <a:ext cx="46528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 프로젝트는 후원인 수 이용하여 후원자가 많은 순으로 검색하여 출력한다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9319277-3BAB-4F6A-ABE2-6812C447F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10F45E6A-3C15-4553-913E-4C4DC199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인기 프로젝트 보기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2F3B2C-70CA-4FEB-AE41-975EBDF636F3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733681" y="2656696"/>
            <a:ext cx="1" cy="103557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AEEF91-F14C-4A0D-8251-AE57F271B85F}"/>
              </a:ext>
            </a:extLst>
          </p:cNvPr>
          <p:cNvCxnSpPr>
            <a:cxnSpLocks/>
          </p:cNvCxnSpPr>
          <p:nvPr/>
        </p:nvCxnSpPr>
        <p:spPr>
          <a:xfrm>
            <a:off x="6404327" y="5105260"/>
            <a:ext cx="1100505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4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E7A6C-C441-4710-A1E2-4EAA0824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9743"/>
            <a:ext cx="6388566" cy="5138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9A316E-DAE7-48C6-901F-C3179C583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88" y="3346230"/>
            <a:ext cx="4652864" cy="275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CFC9F-4B71-4BFF-8944-2A7E3388BC67}"/>
              </a:ext>
            </a:extLst>
          </p:cNvPr>
          <p:cNvSpPr txBox="1"/>
          <p:nvPr/>
        </p:nvSpPr>
        <p:spPr>
          <a:xfrm>
            <a:off x="7407249" y="2019542"/>
            <a:ext cx="46528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프로젝트는 등록된 날짜를 이용하여 최근 날짜로부터 검색하여 출력한다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C91230C3-D32E-42EA-BF7E-E057C92B1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3A9C171D-2124-4F8D-BA79-58E46F78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최신 프로젝트 보기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117003-CDD2-47B2-93E4-3C8070867E3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689720" y="2630506"/>
            <a:ext cx="0" cy="715724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E00798-95F3-4F76-A427-5B70C6924970}"/>
              </a:ext>
            </a:extLst>
          </p:cNvPr>
          <p:cNvCxnSpPr>
            <a:cxnSpLocks/>
          </p:cNvCxnSpPr>
          <p:nvPr/>
        </p:nvCxnSpPr>
        <p:spPr>
          <a:xfrm>
            <a:off x="6222453" y="4916767"/>
            <a:ext cx="1184796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20438-7A32-46B9-9C1E-6873D92B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24" y="1290533"/>
            <a:ext cx="11866839" cy="49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6029B6-BFEE-45B5-9518-D8B1126B2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19" y="2489770"/>
            <a:ext cx="4562475" cy="228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9D61CD-9D54-4B54-A5CB-5FB2F0BEB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971" y="4520529"/>
            <a:ext cx="5900029" cy="22426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9B91C0-F49D-41DA-85F0-3731AEDD7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25" y="1840995"/>
            <a:ext cx="11220450" cy="5143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6A66F3-5F32-41D3-8AD5-91E59C503831}"/>
              </a:ext>
            </a:extLst>
          </p:cNvPr>
          <p:cNvCxnSpPr>
            <a:cxnSpLocks/>
          </p:cNvCxnSpPr>
          <p:nvPr/>
        </p:nvCxnSpPr>
        <p:spPr>
          <a:xfrm>
            <a:off x="11859503" y="1622663"/>
            <a:ext cx="0" cy="163226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02B2B8-873D-4114-A2A8-E60FFA19B40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95218" y="3998995"/>
            <a:ext cx="2080536" cy="1012772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D75CE2-6F31-4137-9623-D20CC40D50D5}"/>
              </a:ext>
            </a:extLst>
          </p:cNvPr>
          <p:cNvSpPr txBox="1"/>
          <p:nvPr/>
        </p:nvSpPr>
        <p:spPr>
          <a:xfrm>
            <a:off x="7228064" y="1787855"/>
            <a:ext cx="276179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클릭 시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페이지로 이동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CA8D55-BEC4-465D-81CB-14E43241EE1F}"/>
              </a:ext>
            </a:extLst>
          </p:cNvPr>
          <p:cNvCxnSpPr>
            <a:cxnSpLocks/>
          </p:cNvCxnSpPr>
          <p:nvPr/>
        </p:nvCxnSpPr>
        <p:spPr>
          <a:xfrm flipH="1">
            <a:off x="9989855" y="2072732"/>
            <a:ext cx="689330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90FD25-5944-4107-9CA7-F24628CE4A0F}"/>
              </a:ext>
            </a:extLst>
          </p:cNvPr>
          <p:cNvSpPr txBox="1"/>
          <p:nvPr/>
        </p:nvSpPr>
        <p:spPr>
          <a:xfrm>
            <a:off x="8290002" y="3268660"/>
            <a:ext cx="3901998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값을 가져와 창을 변형한다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C56CED-CA5F-4E5D-ACF0-E97849BB4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034" y="5011767"/>
            <a:ext cx="2936367" cy="1111400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B84FB030-581F-4919-B7AF-851EBD1FD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F3672B7A-0DEF-4E1D-ABC9-8972DEC1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4463643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- </a:t>
            </a:r>
            <a:r>
              <a:rPr lang="ko-KR" altLang="en-US" dirty="0"/>
              <a:t>로그인 페이지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8FE307-2101-42E3-B32D-2F8ACBC0A216}"/>
              </a:ext>
            </a:extLst>
          </p:cNvPr>
          <p:cNvCxnSpPr>
            <a:cxnSpLocks/>
          </p:cNvCxnSpPr>
          <p:nvPr/>
        </p:nvCxnSpPr>
        <p:spPr>
          <a:xfrm flipV="1">
            <a:off x="6618914" y="2087813"/>
            <a:ext cx="609150" cy="56238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DD9994-A6A3-4042-91E1-BE89D7C7795D}"/>
              </a:ext>
            </a:extLst>
          </p:cNvPr>
          <p:cNvCxnSpPr>
            <a:cxnSpLocks/>
          </p:cNvCxnSpPr>
          <p:nvPr/>
        </p:nvCxnSpPr>
        <p:spPr>
          <a:xfrm flipV="1">
            <a:off x="10334520" y="3575998"/>
            <a:ext cx="0" cy="102205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219240E-8529-4E13-9AE7-05D3B490A1D7}"/>
              </a:ext>
            </a:extLst>
          </p:cNvPr>
          <p:cNvCxnSpPr>
            <a:cxnSpLocks/>
          </p:cNvCxnSpPr>
          <p:nvPr/>
        </p:nvCxnSpPr>
        <p:spPr>
          <a:xfrm flipH="1">
            <a:off x="3963402" y="5543480"/>
            <a:ext cx="2328569" cy="1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4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개발목적 및 요구사항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rgbClr val="FFC000"/>
                </a:solidFill>
                <a:latin typeface="+mn-lt"/>
                <a:ea typeface="맑은 고딕" panose="020B0503020000020004" pitchFamily="50" charset="-127"/>
              </a:rPr>
              <a:t>사용자 요구사항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862" y="1423707"/>
            <a:ext cx="11066584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+mn-lt"/>
                <a:ea typeface="나눔바른고딕"/>
              </a:rPr>
              <a:t>사용자 요구사항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  <a:latin typeface="+mn-lt"/>
              <a:ea typeface="나눔바른고딕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나눔바른고딕"/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사용자는 이메일을 아이디로 가입하며 이메일 인증이 필요하다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사용자는 회원 정보를 수정 할 수 있다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사용자는 내가 후원 한 프로젝트와 후원 가격을  알 수 있다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후원은 로그인 후 가능하다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+mn-lt"/>
              <a:ea typeface="나눔바른고딕"/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사용자는 내가 등록한 프로젝트를 볼 수 있다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사용자는 관리자와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1:1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문의가 가능하다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메인페이지는 인기 프로젝트와 최신 프로젝트가 나와야 한다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프로젝트 목록은 모든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,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최신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,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인기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,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각각의 카테고리로 나와있다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/>
              </a:rPr>
              <a:t>.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나눔바른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" y="6477000"/>
            <a:ext cx="1214628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62A71-3A72-4472-B8B5-06250184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4" y="360876"/>
            <a:ext cx="5501756" cy="3419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16948B-60C2-4BFF-B601-98C0E73E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58" y="830927"/>
            <a:ext cx="1799156" cy="93732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840D4A-316C-4666-B0CF-ED5B1CA8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77" y="2397961"/>
            <a:ext cx="2976561" cy="681717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E0F7A-D227-43DB-8E37-3CC1598AC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392" y="2802860"/>
            <a:ext cx="2124075" cy="104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8CD91-024B-46B9-9A99-D9A0D9A47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30" y="4103500"/>
            <a:ext cx="5501756" cy="2422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AA009-1054-4FBE-A27C-339CA8E69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4" y="4103501"/>
            <a:ext cx="6231097" cy="2404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EED09-1D27-4C3C-ACC0-48BA72DD469C}"/>
              </a:ext>
            </a:extLst>
          </p:cNvPr>
          <p:cNvSpPr txBox="1"/>
          <p:nvPr/>
        </p:nvSpPr>
        <p:spPr>
          <a:xfrm>
            <a:off x="7536280" y="2802860"/>
            <a:ext cx="3616656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Bcrypt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사용자가 입력한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값을 암호화 시켜서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저장한 후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페이지로 이동 시킨다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653C08-5CEF-4975-B604-05C0796C2E9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9344608" y="3633857"/>
            <a:ext cx="0" cy="469642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22684-0E99-4F8F-81A1-3B82418A5901}"/>
              </a:ext>
            </a:extLst>
          </p:cNvPr>
          <p:cNvSpPr txBox="1"/>
          <p:nvPr/>
        </p:nvSpPr>
        <p:spPr>
          <a:xfrm>
            <a:off x="2583080" y="3265098"/>
            <a:ext cx="361665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JavaMailSender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2F9DA5-AC19-44C7-B4F0-04AA1257EE8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212063" y="3603653"/>
            <a:ext cx="1101486" cy="49984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50C784-815C-4602-94C7-CC2CBF13D7E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76382" y="1963024"/>
            <a:ext cx="501195" cy="775796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D72FDA-7D51-499A-8026-01FCB587631A}"/>
              </a:ext>
            </a:extLst>
          </p:cNvPr>
          <p:cNvCxnSpPr>
            <a:cxnSpLocks/>
          </p:cNvCxnSpPr>
          <p:nvPr/>
        </p:nvCxnSpPr>
        <p:spPr>
          <a:xfrm>
            <a:off x="3976382" y="714587"/>
            <a:ext cx="1982120" cy="55765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C583512-AE40-4187-B4E9-8BD51B828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652" y="1759109"/>
            <a:ext cx="2765568" cy="53184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6E43B5-5CE8-442D-8B81-8E3883677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7392" y="2355885"/>
            <a:ext cx="1724025" cy="12382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17B439-FC52-42E6-860D-F52C45AF187E}"/>
              </a:ext>
            </a:extLst>
          </p:cNvPr>
          <p:cNvCxnSpPr>
            <a:cxnSpLocks/>
          </p:cNvCxnSpPr>
          <p:nvPr/>
        </p:nvCxnSpPr>
        <p:spPr>
          <a:xfrm>
            <a:off x="3976382" y="1127778"/>
            <a:ext cx="1470199" cy="94283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E14D3562-6307-40B3-80EF-E80309509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7611" y="217095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A10C4809-8B91-468D-A44E-1A882B19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620" y="204803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- </a:t>
            </a:r>
            <a:r>
              <a:rPr lang="ko-KR" altLang="en-US" dirty="0"/>
              <a:t>회원가입 페이지  </a:t>
            </a:r>
          </a:p>
        </p:txBody>
      </p:sp>
    </p:spTree>
    <p:extLst>
      <p:ext uri="{BB962C8B-B14F-4D97-AF65-F5344CB8AC3E}">
        <p14:creationId xmlns:p14="http://schemas.microsoft.com/office/powerpoint/2010/main" val="17115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278B9-2969-4DFE-A485-6A1AE0D2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708" y="1287797"/>
            <a:ext cx="1838325" cy="2371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5608EC-7AF0-41E2-8897-D588A79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7797"/>
            <a:ext cx="11220450" cy="4953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55F895-0F38-4BC6-B9DC-4E8294F3EB8B}"/>
              </a:ext>
            </a:extLst>
          </p:cNvPr>
          <p:cNvCxnSpPr>
            <a:cxnSpLocks/>
          </p:cNvCxnSpPr>
          <p:nvPr/>
        </p:nvCxnSpPr>
        <p:spPr>
          <a:xfrm>
            <a:off x="9033547" y="2242976"/>
            <a:ext cx="663817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8EA97AE-40FA-4A28-8DC2-D7743ADB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605" y="3583546"/>
            <a:ext cx="5088708" cy="3398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4F7226-825E-415A-9EE0-534824000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05" y="5769918"/>
            <a:ext cx="3219820" cy="61526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D6BF1-BCFD-4562-BC4E-D00CFF099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05" y="5089683"/>
            <a:ext cx="2826847" cy="50045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90131-4185-42D1-9BE6-20BA5BCEEF8B}"/>
              </a:ext>
            </a:extLst>
          </p:cNvPr>
          <p:cNvSpPr txBox="1"/>
          <p:nvPr/>
        </p:nvSpPr>
        <p:spPr>
          <a:xfrm>
            <a:off x="6379568" y="1866758"/>
            <a:ext cx="2541078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값을 이용하여 멤버에 있을 이메일을 비교하여 비밀번호를 찾고 업데이트 하여 비밀번호를 변경한다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28153F-A210-45A9-BBF5-8EC1013B1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405" y="3633712"/>
            <a:ext cx="4324350" cy="1174577"/>
          </a:xfrm>
          <a:prstGeom prst="rect">
            <a:avLst/>
          </a:prstGeom>
        </p:spPr>
      </p:pic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8B7258D1-2846-4268-919B-CB218AFF85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40519F93-B9C9-4C46-A154-77C928D3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회원 정보 수정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AB0504-90A0-47A4-BAD8-91917560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405" y="1892112"/>
            <a:ext cx="5095875" cy="146804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19A4EF-E573-4CD7-80E3-8D8C0671CAC7}"/>
              </a:ext>
            </a:extLst>
          </p:cNvPr>
          <p:cNvCxnSpPr>
            <a:cxnSpLocks/>
          </p:cNvCxnSpPr>
          <p:nvPr/>
        </p:nvCxnSpPr>
        <p:spPr>
          <a:xfrm>
            <a:off x="5397130" y="2275307"/>
            <a:ext cx="982438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E49B693-FC24-4B54-8345-A8750C821129}"/>
              </a:ext>
            </a:extLst>
          </p:cNvPr>
          <p:cNvCxnSpPr>
            <a:cxnSpLocks/>
          </p:cNvCxnSpPr>
          <p:nvPr/>
        </p:nvCxnSpPr>
        <p:spPr>
          <a:xfrm flipV="1">
            <a:off x="2390349" y="3229534"/>
            <a:ext cx="0" cy="38091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5FEDF1E-1510-44D6-B1CD-C4C2192FD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405" y="6515476"/>
            <a:ext cx="5876925" cy="18097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D43AD8-8467-4B8F-A662-081455FB17F4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544225" y="6077553"/>
            <a:ext cx="530064" cy="437923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61932-3A8B-41E7-A8BD-1A1B720B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84" y="4994032"/>
            <a:ext cx="7143416" cy="186396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C8F1E1-6B6B-4906-9277-5F9676B62456}"/>
              </a:ext>
            </a:extLst>
          </p:cNvPr>
          <p:cNvCxnSpPr>
            <a:cxnSpLocks/>
            <a:stCxn id="8" idx="1"/>
            <a:endCxn id="3" idx="1"/>
          </p:cNvCxnSpPr>
          <p:nvPr/>
        </p:nvCxnSpPr>
        <p:spPr>
          <a:xfrm>
            <a:off x="9418319" y="2472484"/>
            <a:ext cx="589190" cy="24663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5FC7C0-24F4-4EF7-A28C-080E455DF7A7}"/>
              </a:ext>
            </a:extLst>
          </p:cNvPr>
          <p:cNvSpPr txBox="1"/>
          <p:nvPr/>
        </p:nvSpPr>
        <p:spPr>
          <a:xfrm rot="10800000" flipV="1">
            <a:off x="6156958" y="2056985"/>
            <a:ext cx="3261361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값을 이용하여 이메일을 받아오고 후원테이블에서 이메일을 비교해서 값을 뽑아온다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E66530F-17B0-4A0D-877B-EFBBB2BA6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606669FA-4812-4E05-A3A5-4BC28940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내 후원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A6E88A-53AD-4F46-9B2E-BF50D9686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07"/>
          <a:stretch/>
        </p:blipFill>
        <p:spPr>
          <a:xfrm>
            <a:off x="10007509" y="1311284"/>
            <a:ext cx="1461338" cy="23717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1E47BE-6503-40BB-8C2C-9BAED9554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97" y="1270415"/>
            <a:ext cx="11220450" cy="495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1B5369-5F2B-40D9-9090-D7C7450C4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82" y="5382320"/>
            <a:ext cx="4024094" cy="1077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58DE75-7438-4FB0-B4C2-64F456950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82" y="2732173"/>
            <a:ext cx="5540237" cy="12954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FEBA0C-F552-4106-AB57-0ACB6645A343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691919" y="2472484"/>
            <a:ext cx="465039" cy="73275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E1E1C3-9880-45D1-864D-ECC57AF029CD}"/>
              </a:ext>
            </a:extLst>
          </p:cNvPr>
          <p:cNvCxnSpPr>
            <a:cxnSpLocks/>
          </p:cNvCxnSpPr>
          <p:nvPr/>
        </p:nvCxnSpPr>
        <p:spPr>
          <a:xfrm flipV="1">
            <a:off x="2720043" y="4027573"/>
            <a:ext cx="0" cy="1354747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86FBBA-67E0-49EF-BFE2-17704D2A97DC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 flipV="1">
            <a:off x="4175776" y="5920930"/>
            <a:ext cx="872808" cy="5086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6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31CBA-249B-4F05-A257-316531D5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3605360"/>
            <a:ext cx="6243540" cy="3551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90A77F-DDAD-4228-BB97-16FF19DBC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179" y="1350573"/>
            <a:ext cx="1838325" cy="2371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721D4-4B50-470C-B204-34D06588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65" y="1350573"/>
            <a:ext cx="11220450" cy="4953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AF00BB-E718-437E-B063-718AC3565EA8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9143999" y="2786988"/>
            <a:ext cx="668216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048EEC-7968-473B-B203-B333C6882C20}"/>
              </a:ext>
            </a:extLst>
          </p:cNvPr>
          <p:cNvSpPr txBox="1"/>
          <p:nvPr/>
        </p:nvSpPr>
        <p:spPr>
          <a:xfrm rot="10800000" flipV="1">
            <a:off x="5603715" y="2371489"/>
            <a:ext cx="3540284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값을 이용하여 이메일을 받아오고 프로젝트테이블에서 이메일을 비교해서 값을 뽑아온다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3A96D2BE-5451-4D65-B4D5-3BFE09875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791CABA3-1682-46E7-B65E-5CD9F964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내 프로젝트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87203-12F8-4D56-92D5-93348E86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76688"/>
            <a:ext cx="4802561" cy="140864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D0B6BC-4E1D-4706-A852-3BAF295D959A}"/>
              </a:ext>
            </a:extLst>
          </p:cNvPr>
          <p:cNvCxnSpPr>
            <a:cxnSpLocks/>
          </p:cNvCxnSpPr>
          <p:nvPr/>
        </p:nvCxnSpPr>
        <p:spPr>
          <a:xfrm>
            <a:off x="4802561" y="2786988"/>
            <a:ext cx="801154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069BCC8-00F2-485C-ADCB-7B049AA69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31478"/>
            <a:ext cx="4694615" cy="2091303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C93BA7-BFA7-487F-AD20-71FC4FE80E6B}"/>
              </a:ext>
            </a:extLst>
          </p:cNvPr>
          <p:cNvCxnSpPr>
            <a:cxnSpLocks/>
          </p:cNvCxnSpPr>
          <p:nvPr/>
        </p:nvCxnSpPr>
        <p:spPr>
          <a:xfrm flipV="1">
            <a:off x="2250831" y="3605360"/>
            <a:ext cx="0" cy="926118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770C927-201D-4F21-BD28-CE4475E22E0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93622" y="5380970"/>
            <a:ext cx="764729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5B6076-5DE9-4C8D-A89F-B2E3B2375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D7E12C6B-D31D-4F39-9D3A-1C5A3305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공지사항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8F6C2E-204B-4F25-83DC-22CFBCC41CB5}"/>
              </a:ext>
            </a:extLst>
          </p:cNvPr>
          <p:cNvSpPr/>
          <p:nvPr/>
        </p:nvSpPr>
        <p:spPr>
          <a:xfrm>
            <a:off x="875766" y="1392572"/>
            <a:ext cx="1481540" cy="151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A75E5A-1695-4107-B0A6-C5C117FF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24" y="2003563"/>
            <a:ext cx="9363075" cy="3743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1C7B3B-D67C-4603-9796-98AEC3B1AD32}"/>
              </a:ext>
            </a:extLst>
          </p:cNvPr>
          <p:cNvSpPr/>
          <p:nvPr/>
        </p:nvSpPr>
        <p:spPr>
          <a:xfrm>
            <a:off x="10173903" y="1543574"/>
            <a:ext cx="433137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CB3C1-74C4-4E02-B197-D127D82427F4}"/>
              </a:ext>
            </a:extLst>
          </p:cNvPr>
          <p:cNvSpPr txBox="1"/>
          <p:nvPr/>
        </p:nvSpPr>
        <p:spPr>
          <a:xfrm rot="10800000" flipV="1">
            <a:off x="7039635" y="4161437"/>
            <a:ext cx="267296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버튼을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페이지로 이동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281368" y="1226982"/>
            <a:ext cx="1895291" cy="2371725"/>
            <a:chOff x="10195109" y="1247070"/>
            <a:chExt cx="1996891" cy="23717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283A8C5-4DD9-4B9C-AEAF-E6BD528D4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5109" y="1247070"/>
              <a:ext cx="1996891" cy="237172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5E86BE4-F686-43AA-9E60-7FFF159D2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317" b="23315"/>
            <a:stretch/>
          </p:blipFill>
          <p:spPr>
            <a:xfrm>
              <a:off x="10240374" y="3281448"/>
              <a:ext cx="1390650" cy="23749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D4173B0-73E3-49AC-8637-04E15F23B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" y="1226982"/>
            <a:ext cx="12188275" cy="495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E9CEC-F149-40D6-8848-79D6ED389743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376116" y="3451277"/>
            <a:ext cx="2464062" cy="71016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BCB3C1-74C4-4E02-B197-D127D82427F4}"/>
              </a:ext>
            </a:extLst>
          </p:cNvPr>
          <p:cNvSpPr txBox="1"/>
          <p:nvPr/>
        </p:nvSpPr>
        <p:spPr>
          <a:xfrm rot="10800000" flipV="1">
            <a:off x="54522" y="2082964"/>
            <a:ext cx="2723604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클릭을 통해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확인이 가능하며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문의는 문의하기를 통해 가능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9E9CEC-F149-40D6-8848-79D6ED389743}"/>
              </a:ext>
            </a:extLst>
          </p:cNvPr>
          <p:cNvCxnSpPr>
            <a:cxnSpLocks/>
          </p:cNvCxnSpPr>
          <p:nvPr/>
        </p:nvCxnSpPr>
        <p:spPr>
          <a:xfrm flipH="1" flipV="1">
            <a:off x="2707821" y="2909138"/>
            <a:ext cx="705940" cy="542139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575F9-2A13-4676-8790-74C4A495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60" y="1664548"/>
            <a:ext cx="7718440" cy="2475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8C834-4072-4E65-AFB5-7E1A43A3F473}"/>
              </a:ext>
            </a:extLst>
          </p:cNvPr>
          <p:cNvSpPr txBox="1"/>
          <p:nvPr/>
        </p:nvSpPr>
        <p:spPr>
          <a:xfrm rot="10800000" flipV="1">
            <a:off x="5176683" y="4022027"/>
            <a:ext cx="4290430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값을 이용하여 이메일을 받아오고 이메일 값을 이용하여 내가 올린 글만 검색 하여 출력한다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5B6076-5DE9-4C8D-A89F-B2E3B2375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D7E12C6B-D31D-4F39-9D3A-1C5A3305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문의하기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976BC8-B2E3-490B-AF6A-1710F4985EC1}"/>
              </a:ext>
            </a:extLst>
          </p:cNvPr>
          <p:cNvCxnSpPr>
            <a:cxnSpLocks/>
          </p:cNvCxnSpPr>
          <p:nvPr/>
        </p:nvCxnSpPr>
        <p:spPr>
          <a:xfrm flipV="1">
            <a:off x="7470533" y="2273784"/>
            <a:ext cx="632928" cy="271277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DF30139-8DEF-4A4F-AF90-3E50E485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5" y="5397087"/>
            <a:ext cx="7058025" cy="15621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A4F21A-34F5-4912-8F83-240BF5735B0D}"/>
              </a:ext>
            </a:extLst>
          </p:cNvPr>
          <p:cNvCxnSpPr>
            <a:cxnSpLocks/>
          </p:cNvCxnSpPr>
          <p:nvPr/>
        </p:nvCxnSpPr>
        <p:spPr>
          <a:xfrm flipV="1">
            <a:off x="7393362" y="4815123"/>
            <a:ext cx="0" cy="581964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A3246C-B073-4F1A-BFB2-A5AC270D58B1}"/>
              </a:ext>
            </a:extLst>
          </p:cNvPr>
          <p:cNvCxnSpPr>
            <a:cxnSpLocks/>
          </p:cNvCxnSpPr>
          <p:nvPr/>
        </p:nvCxnSpPr>
        <p:spPr>
          <a:xfrm>
            <a:off x="4152900" y="2554907"/>
            <a:ext cx="568569" cy="0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153201-79B7-42A2-8DE5-6A708EFFF691}"/>
              </a:ext>
            </a:extLst>
          </p:cNvPr>
          <p:cNvSpPr txBox="1"/>
          <p:nvPr/>
        </p:nvSpPr>
        <p:spPr>
          <a:xfrm rot="10800000" flipV="1">
            <a:off x="9962195" y="3824915"/>
            <a:ext cx="202567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글쓰기 입력창으로 이동한다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DF5DC6-9A0E-420E-8649-7FFA5BEE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1913"/>
            <a:ext cx="4152900" cy="10763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36A2CA-6DFE-40DE-A3E4-ABA15EB3E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4" y="3763465"/>
            <a:ext cx="3609975" cy="164782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7582D78-C45C-41C7-A3D9-D205A060B6A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076450" y="3128238"/>
            <a:ext cx="0" cy="635227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932B8D-0AF2-45CA-88BD-667BAB705CAB}"/>
              </a:ext>
            </a:extLst>
          </p:cNvPr>
          <p:cNvCxnSpPr>
            <a:cxnSpLocks/>
          </p:cNvCxnSpPr>
          <p:nvPr/>
        </p:nvCxnSpPr>
        <p:spPr>
          <a:xfrm flipH="1" flipV="1">
            <a:off x="6093476" y="2996972"/>
            <a:ext cx="306160" cy="377954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3EAF04-4C66-49A0-951D-76D68BACA19C}"/>
              </a:ext>
            </a:extLst>
          </p:cNvPr>
          <p:cNvSpPr txBox="1"/>
          <p:nvPr/>
        </p:nvSpPr>
        <p:spPr>
          <a:xfrm rot="10800000" flipV="1">
            <a:off x="5935889" y="3356400"/>
            <a:ext cx="262933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클릭 시 상세 페이지로 이동한다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5D584-431C-4E57-A1FF-86A03E7AF7BD}"/>
              </a:ext>
            </a:extLst>
          </p:cNvPr>
          <p:cNvSpPr txBox="1"/>
          <p:nvPr/>
        </p:nvSpPr>
        <p:spPr>
          <a:xfrm rot="10800000" flipV="1">
            <a:off x="5326550" y="1942440"/>
            <a:ext cx="4290430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제목으로 검색이 가능하다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EAFED3C-26E6-47B2-A5FF-AAE7C802D77F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9326370" y="3118172"/>
            <a:ext cx="635825" cy="1122242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0180053" y="1257284"/>
            <a:ext cx="1996891" cy="2371725"/>
            <a:chOff x="10180053" y="1257284"/>
            <a:chExt cx="1996891" cy="23717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26DBD3-2EC0-48EA-B075-BB0115DF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0053" y="1257284"/>
              <a:ext cx="1996891" cy="237172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5E86BE4-F686-43AA-9E60-7FFF159D2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661"/>
            <a:stretch/>
          </p:blipFill>
          <p:spPr>
            <a:xfrm>
              <a:off x="10263338" y="3280881"/>
              <a:ext cx="1390650" cy="252748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73AFCCF-DEBB-4E51-8A7C-6E2697FED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62" y="1238014"/>
            <a:ext cx="12188275" cy="4953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9E9CEC-F149-40D6-8848-79D6ED389743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3185949"/>
            <a:ext cx="903079" cy="79817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4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E992AD-242D-4FB8-B062-76BDE449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703"/>
            <a:ext cx="9067399" cy="486143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29C7299-F8DE-4993-97FC-B4DF2BCCD840}"/>
              </a:ext>
            </a:extLst>
          </p:cNvPr>
          <p:cNvCxnSpPr>
            <a:cxnSpLocks/>
          </p:cNvCxnSpPr>
          <p:nvPr/>
        </p:nvCxnSpPr>
        <p:spPr>
          <a:xfrm flipH="1" flipV="1">
            <a:off x="8738886" y="5900129"/>
            <a:ext cx="510040" cy="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3CD0B2-EC3A-4313-8256-F1C71E2913BF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5337995" y="2043951"/>
            <a:ext cx="1546259" cy="36513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93DE65-C01F-40D1-86C2-583B909C80D4}"/>
              </a:ext>
            </a:extLst>
          </p:cNvPr>
          <p:cNvSpPr txBox="1"/>
          <p:nvPr/>
        </p:nvSpPr>
        <p:spPr>
          <a:xfrm>
            <a:off x="9287434" y="5607742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버튼 클릭 시 문의하기 리스트로 이동한다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ADC92-1097-4986-8E00-018ADF4E15C3}"/>
              </a:ext>
            </a:extLst>
          </p:cNvPr>
          <p:cNvSpPr txBox="1"/>
          <p:nvPr/>
        </p:nvSpPr>
        <p:spPr>
          <a:xfrm>
            <a:off x="3008388" y="5784714"/>
            <a:ext cx="34831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 하기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저장하면 문의하기 리스트로 이동한다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7417F-0C26-49BD-99A9-F7F6F3CB9CA4}"/>
              </a:ext>
            </a:extLst>
          </p:cNvPr>
          <p:cNvSpPr txBox="1"/>
          <p:nvPr/>
        </p:nvSpPr>
        <p:spPr>
          <a:xfrm>
            <a:off x="1632030" y="1788076"/>
            <a:ext cx="370596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세션 값을 받아와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셀렉트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하여 아이디를 출력한다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AE1907-D60E-450B-8946-61D2A5F57BD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53469" y="2372851"/>
            <a:ext cx="731544" cy="45237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07A45C-547D-4F6B-946B-F8C958447EA9}"/>
              </a:ext>
            </a:extLst>
          </p:cNvPr>
          <p:cNvSpPr/>
          <p:nvPr/>
        </p:nvSpPr>
        <p:spPr>
          <a:xfrm>
            <a:off x="1733090" y="2825222"/>
            <a:ext cx="1020377" cy="28458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C50D6D-F75F-4CEE-978F-06B2EB3E5E57}"/>
              </a:ext>
            </a:extLst>
          </p:cNvPr>
          <p:cNvCxnSpPr>
            <a:cxnSpLocks/>
          </p:cNvCxnSpPr>
          <p:nvPr/>
        </p:nvCxnSpPr>
        <p:spPr>
          <a:xfrm flipV="1">
            <a:off x="6491535" y="5900130"/>
            <a:ext cx="1589664" cy="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9A7EB70B-A2AF-4F27-9967-61261406C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BC90A00E-6795-4416-BB03-67A87CB8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문의하기 쓰기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9924F1-E68E-47FF-A72F-C5B353E7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54" y="1486738"/>
            <a:ext cx="51530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EB7C4D-168B-4FC3-96CD-A1037B7FE6A6}"/>
              </a:ext>
            </a:extLst>
          </p:cNvPr>
          <p:cNvSpPr/>
          <p:nvPr/>
        </p:nvSpPr>
        <p:spPr>
          <a:xfrm>
            <a:off x="351359" y="6518246"/>
            <a:ext cx="11840641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5B6076-5DE9-4C8D-A89F-B2E3B2375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D7E12C6B-D31D-4F39-9D3A-1C5A3305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– </a:t>
            </a:r>
            <a:r>
              <a:rPr lang="ko-KR" altLang="en-US" dirty="0"/>
              <a:t>문의하기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35E4F-9298-4C4F-81A7-79AAA786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66" y="1459380"/>
            <a:ext cx="10791825" cy="34194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C18677-FE97-4EBC-98F2-D07BA5C0E098}"/>
              </a:ext>
            </a:extLst>
          </p:cNvPr>
          <p:cNvSpPr/>
          <p:nvPr/>
        </p:nvSpPr>
        <p:spPr>
          <a:xfrm>
            <a:off x="3449465" y="3969692"/>
            <a:ext cx="3590223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8F6C2E-204B-4F25-83DC-22CFBCC41CB5}"/>
              </a:ext>
            </a:extLst>
          </p:cNvPr>
          <p:cNvSpPr/>
          <p:nvPr/>
        </p:nvSpPr>
        <p:spPr>
          <a:xfrm>
            <a:off x="875766" y="1392572"/>
            <a:ext cx="1481540" cy="151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EBCF-35A5-4075-AD93-AD6B841B6BEE}"/>
              </a:ext>
            </a:extLst>
          </p:cNvPr>
          <p:cNvSpPr txBox="1"/>
          <p:nvPr/>
        </p:nvSpPr>
        <p:spPr>
          <a:xfrm rot="10800000" flipV="1">
            <a:off x="1209368" y="5529273"/>
            <a:ext cx="519143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lumMod val="60000"/>
                <a:lumOff val="40000"/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답변을 달아주면 사용자도 답변을 달수 있다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110746-4E23-4759-AFAB-58FC5DCDEECE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4583" y="4715058"/>
            <a:ext cx="450501" cy="814215"/>
          </a:xfrm>
          <a:prstGeom prst="line">
            <a:avLst/>
          </a:prstGeom>
          <a:ln w="60325">
            <a:solidFill>
              <a:schemeClr val="accent1">
                <a:lumMod val="60000"/>
                <a:lumOff val="40000"/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05" y="1273405"/>
            <a:ext cx="8465820" cy="5293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120410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/>
          <p:cNvCxnSpPr>
            <a:endCxn id="36" idx="0"/>
          </p:cNvCxnSpPr>
          <p:nvPr/>
        </p:nvCxnSpPr>
        <p:spPr>
          <a:xfrm flipH="1">
            <a:off x="1968776" y="1522775"/>
            <a:ext cx="1910766" cy="1013346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1411" y="2536121"/>
            <a:ext cx="269472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올리기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올리기 클릭 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스타터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페이지로 이동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56" name="직선 연결선 55"/>
          <p:cNvCxnSpPr>
            <a:stCxn id="57" idx="0"/>
          </p:cNvCxnSpPr>
          <p:nvPr/>
        </p:nvCxnSpPr>
        <p:spPr>
          <a:xfrm flipH="1" flipV="1">
            <a:off x="3997207" y="1565418"/>
            <a:ext cx="2187316" cy="1279442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997206" y="2844860"/>
            <a:ext cx="4374634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클릭 시 </a:t>
            </a:r>
            <a:r>
              <a:rPr lang="ko-KR" altLang="en-US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회원가입창으로 이동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22" y="3218962"/>
            <a:ext cx="3769359" cy="1694549"/>
          </a:xfrm>
          <a:prstGeom prst="rect">
            <a:avLst/>
          </a:prstGeom>
          <a:ln>
            <a:solidFill>
              <a:srgbClr val="868686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4692767" y="5257941"/>
            <a:ext cx="3240814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스타터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페이지로 이동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6048901" y="4637631"/>
            <a:ext cx="4655" cy="55175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8988" r="3368" b="14484"/>
          <a:stretch/>
        </p:blipFill>
        <p:spPr>
          <a:xfrm>
            <a:off x="8081414" y="3616294"/>
            <a:ext cx="3981655" cy="102133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8081415" y="3784923"/>
            <a:ext cx="3018566" cy="3420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534483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스타터</a:t>
            </a:r>
            <a:r>
              <a:rPr lang="ko-KR" altLang="en-US" dirty="0"/>
              <a:t>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5"/>
          <a:stretch/>
        </p:blipFill>
        <p:spPr>
          <a:xfrm>
            <a:off x="2895769" y="1273695"/>
            <a:ext cx="6391225" cy="52933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H="1">
            <a:off x="3761634" y="2498440"/>
            <a:ext cx="1874867" cy="96095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48404" y="3459399"/>
            <a:ext cx="269472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올리기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페이지로 이동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3167062"/>
            <a:ext cx="11620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862" y="1423708"/>
            <a:ext cx="1106658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+mn-lt"/>
                <a:ea typeface="나눔바른고딕"/>
              </a:rPr>
              <a:t>사용자 요구사항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  <a:latin typeface="+mn-lt"/>
              <a:ea typeface="나눔바른고딕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atin typeface="+mn-lt"/>
                <a:ea typeface="나눔바른고딕"/>
              </a:rPr>
              <a:t>프로젝트 올리기는 </a:t>
            </a:r>
            <a:r>
              <a:rPr lang="en-US" altLang="ko-KR" sz="1800" dirty="0">
                <a:latin typeface="+mn-lt"/>
                <a:ea typeface="나눔바른고딕"/>
              </a:rPr>
              <a:t>5</a:t>
            </a:r>
            <a:r>
              <a:rPr lang="ko-KR" altLang="ko-KR" sz="1800" dirty="0">
                <a:latin typeface="+mn-lt"/>
                <a:ea typeface="나눔바른고딕"/>
              </a:rPr>
              <a:t>개</a:t>
            </a:r>
            <a:r>
              <a:rPr lang="en-US" altLang="ko-KR" sz="1800" dirty="0">
                <a:latin typeface="+mn-lt"/>
                <a:ea typeface="나눔바른고딕"/>
              </a:rPr>
              <a:t>(</a:t>
            </a:r>
            <a:r>
              <a:rPr lang="ko-KR" altLang="ko-KR" sz="1800" dirty="0">
                <a:latin typeface="+mn-lt"/>
                <a:ea typeface="나눔바른고딕"/>
              </a:rPr>
              <a:t>개요</a:t>
            </a:r>
            <a:r>
              <a:rPr lang="en-US" altLang="ko-KR" sz="1800" dirty="0">
                <a:latin typeface="+mn-lt"/>
                <a:ea typeface="나눔바른고딕"/>
              </a:rPr>
              <a:t>, </a:t>
            </a:r>
            <a:r>
              <a:rPr lang="ko-KR" altLang="en-US" sz="1800" dirty="0">
                <a:latin typeface="+mn-lt"/>
                <a:ea typeface="나눔바른고딕"/>
              </a:rPr>
              <a:t>진행자</a:t>
            </a:r>
            <a:r>
              <a:rPr lang="en-US" altLang="ko-KR" sz="1800" dirty="0" smtClean="0">
                <a:latin typeface="+mn-lt"/>
                <a:ea typeface="나눔바른고딕"/>
              </a:rPr>
              <a:t>, </a:t>
            </a:r>
            <a:r>
              <a:rPr lang="ko-KR" altLang="en-US" sz="1800" dirty="0" err="1" smtClean="0">
                <a:latin typeface="+mn-lt"/>
                <a:ea typeface="나눔바른고딕"/>
              </a:rPr>
              <a:t>펀딩및리워드</a:t>
            </a:r>
            <a:r>
              <a:rPr lang="en-US" altLang="ko-KR" sz="1800" dirty="0" smtClean="0">
                <a:latin typeface="+mn-lt"/>
                <a:ea typeface="나눔바른고딕"/>
              </a:rPr>
              <a:t>, </a:t>
            </a:r>
            <a:r>
              <a:rPr lang="ko-KR" altLang="ko-KR" sz="1800" dirty="0">
                <a:latin typeface="+mn-lt"/>
                <a:ea typeface="나눔바른고딕"/>
              </a:rPr>
              <a:t>소개</a:t>
            </a:r>
            <a:r>
              <a:rPr lang="en-US" altLang="ko-KR" sz="1800" dirty="0">
                <a:latin typeface="+mn-lt"/>
                <a:ea typeface="나눔바른고딕"/>
              </a:rPr>
              <a:t>, </a:t>
            </a:r>
            <a:r>
              <a:rPr lang="ko-KR" altLang="ko-KR" sz="1800" dirty="0">
                <a:latin typeface="+mn-lt"/>
                <a:ea typeface="나눔바른고딕"/>
              </a:rPr>
              <a:t>계좌</a:t>
            </a:r>
            <a:r>
              <a:rPr lang="en-US" altLang="ko-KR" sz="1800" dirty="0">
                <a:latin typeface="+mn-lt"/>
                <a:ea typeface="나눔바른고딕"/>
              </a:rPr>
              <a:t>)</a:t>
            </a:r>
            <a:r>
              <a:rPr lang="ko-KR" altLang="ko-KR" sz="1800" dirty="0">
                <a:latin typeface="+mn-lt"/>
                <a:ea typeface="나눔바른고딕"/>
              </a:rPr>
              <a:t>의 세션으로 구성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>
                <a:latin typeface="+mn-lt"/>
                <a:ea typeface="나눔바른고딕"/>
              </a:rPr>
              <a:t>창작자 프로필과 소개 내역은 반드시 기재 해야함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 err="1">
                <a:latin typeface="+mn-lt"/>
                <a:ea typeface="나눔바른고딕"/>
              </a:rPr>
              <a:t>펀딩의</a:t>
            </a:r>
            <a:r>
              <a:rPr lang="ko-KR" altLang="ko-KR" sz="1800" dirty="0">
                <a:latin typeface="+mn-lt"/>
                <a:ea typeface="나눔바른고딕"/>
              </a:rPr>
              <a:t> 목표 금액 기재 시 </a:t>
            </a:r>
            <a:r>
              <a:rPr lang="en-US" altLang="ko-KR" sz="1800" dirty="0">
                <a:latin typeface="+mn-lt"/>
                <a:ea typeface="나눔바른고딕"/>
              </a:rPr>
              <a:t> </a:t>
            </a:r>
            <a:r>
              <a:rPr lang="ko-KR" altLang="ko-KR" sz="1800" dirty="0">
                <a:latin typeface="+mn-lt"/>
                <a:ea typeface="나눔바른고딕"/>
              </a:rPr>
              <a:t>수수료에 대한 내역과 공제된 금액이 표시되어야 함</a:t>
            </a:r>
            <a:r>
              <a:rPr lang="en-US" altLang="ko-KR" sz="1800" dirty="0">
                <a:latin typeface="+mn-lt"/>
                <a:ea typeface="나눔바른고딕"/>
              </a:rPr>
              <a:t>.(</a:t>
            </a:r>
            <a:r>
              <a:rPr lang="ko-KR" altLang="ko-KR" sz="1800" dirty="0">
                <a:latin typeface="+mn-lt"/>
                <a:ea typeface="나눔바른고딕"/>
              </a:rPr>
              <a:t>플랫폼 수수료</a:t>
            </a:r>
            <a:r>
              <a:rPr lang="en-US" altLang="ko-KR" sz="1800" dirty="0">
                <a:latin typeface="+mn-lt"/>
                <a:ea typeface="나눔바른고딕"/>
              </a:rPr>
              <a:t>5%)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 err="1">
                <a:latin typeface="+mn-lt"/>
                <a:ea typeface="나눔바른고딕"/>
              </a:rPr>
              <a:t>펀딩</a:t>
            </a:r>
            <a:r>
              <a:rPr lang="ko-KR" altLang="ko-KR" sz="1800" dirty="0">
                <a:latin typeface="+mn-lt"/>
                <a:ea typeface="나눔바른고딕"/>
              </a:rPr>
              <a:t> 기간의 일수 기재 시 작성 </a:t>
            </a:r>
            <a:r>
              <a:rPr lang="ko-KR" altLang="en-US" sz="1800" dirty="0">
                <a:latin typeface="+mn-lt"/>
                <a:ea typeface="나눔바른고딕"/>
              </a:rPr>
              <a:t>시</a:t>
            </a:r>
            <a:r>
              <a:rPr lang="ko-KR" altLang="ko-KR" sz="1800" dirty="0">
                <a:latin typeface="+mn-lt"/>
                <a:ea typeface="나눔바른고딕"/>
              </a:rPr>
              <a:t>점으로</a:t>
            </a:r>
            <a:r>
              <a:rPr lang="ko-KR" altLang="en-US" sz="1800" dirty="0">
                <a:latin typeface="+mn-lt"/>
                <a:ea typeface="나눔바른고딕"/>
              </a:rPr>
              <a:t>부터</a:t>
            </a:r>
            <a:r>
              <a:rPr lang="ko-KR" altLang="ko-KR" sz="1800" dirty="0">
                <a:latin typeface="+mn-lt"/>
                <a:ea typeface="나눔바른고딕"/>
              </a:rPr>
              <a:t> 종료일을 알 수 있어야 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 err="1">
                <a:latin typeface="+mn-lt"/>
                <a:ea typeface="나눔바른고딕"/>
              </a:rPr>
              <a:t>리워드</a:t>
            </a:r>
            <a:r>
              <a:rPr lang="ko-KR" altLang="ko-KR" sz="1800" dirty="0">
                <a:latin typeface="+mn-lt"/>
                <a:ea typeface="나눔바른고딕"/>
              </a:rPr>
              <a:t> </a:t>
            </a:r>
            <a:r>
              <a:rPr lang="ko-KR" altLang="ko-KR" sz="1800" dirty="0" err="1">
                <a:latin typeface="+mn-lt"/>
                <a:ea typeface="나눔바른고딕"/>
              </a:rPr>
              <a:t>전달일은</a:t>
            </a:r>
            <a:r>
              <a:rPr lang="ko-KR" altLang="ko-KR" sz="1800" dirty="0">
                <a:latin typeface="+mn-lt"/>
                <a:ea typeface="나눔바른고딕"/>
              </a:rPr>
              <a:t> 반드시 기재 해야함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>
                <a:latin typeface="+mn-lt"/>
                <a:ea typeface="나눔바른고딕"/>
              </a:rPr>
              <a:t>교환</a:t>
            </a:r>
            <a:r>
              <a:rPr lang="en-US" altLang="ko-KR" sz="1800" dirty="0">
                <a:latin typeface="+mn-lt"/>
                <a:ea typeface="나눔바른고딕"/>
              </a:rPr>
              <a:t>/</a:t>
            </a:r>
            <a:r>
              <a:rPr lang="ko-KR" altLang="ko-KR" sz="1800" dirty="0">
                <a:latin typeface="+mn-lt"/>
                <a:ea typeface="나눔바른고딕"/>
              </a:rPr>
              <a:t>환불 정책 기재는 반드시 해야함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800" dirty="0">
                <a:latin typeface="+mn-lt"/>
                <a:ea typeface="나눔바른고딕"/>
              </a:rPr>
              <a:t>작성시 이미지 추가가 가능해야 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atin typeface="+mn-lt"/>
                <a:ea typeface="나눔바른고딕"/>
              </a:rPr>
              <a:t>후원은 하나에 프로젝트에 한번만 가능해야 함</a:t>
            </a:r>
            <a:endParaRPr lang="en-US" altLang="ko-KR" sz="1800" dirty="0">
              <a:latin typeface="+mn-lt"/>
              <a:ea typeface="나눔바른고딕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atin typeface="+mn-lt"/>
                <a:ea typeface="나눔바른고딕"/>
              </a:rPr>
              <a:t>후원 시 후원 금액과 후원인의 수가 증가하는 것을 알고 있어야 한다</a:t>
            </a:r>
            <a:r>
              <a:rPr lang="en-US" altLang="ko-KR" sz="1800" dirty="0">
                <a:latin typeface="+mn-lt"/>
                <a:ea typeface="나눔바른고딕"/>
              </a:rPr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rgbClr val="FFC000"/>
                </a:solidFill>
                <a:latin typeface="+mn-lt"/>
                <a:ea typeface="맑은 고딕" panose="020B0503020000020004" pitchFamily="50" charset="-127"/>
              </a:rPr>
              <a:t>사용자 요구사항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관리자 요구사항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0" r="4951" b="1"/>
            <a:stretch/>
          </p:blipFill>
          <p:spPr>
            <a:xfrm>
              <a:off x="2105421" y="1263540"/>
              <a:ext cx="7971921" cy="5295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429" t="3802" r="314" b="6040"/>
            <a:stretch/>
          </p:blipFill>
          <p:spPr>
            <a:xfrm>
              <a:off x="2517601" y="2590853"/>
              <a:ext cx="7101888" cy="541020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endCxn id="8" idx="3"/>
          </p:cNvCxnSpPr>
          <p:nvPr/>
        </p:nvCxnSpPr>
        <p:spPr>
          <a:xfrm flipH="1">
            <a:off x="1977452" y="2855797"/>
            <a:ext cx="589736" cy="11694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643" y="2605881"/>
            <a:ext cx="1838809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테두리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Hover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2638" y="1821444"/>
            <a:ext cx="861238" cy="33855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/>
          <p:cNvCxnSpPr>
            <a:endCxn id="26" idx="3"/>
          </p:cNvCxnSpPr>
          <p:nvPr/>
        </p:nvCxnSpPr>
        <p:spPr>
          <a:xfrm flipH="1">
            <a:off x="6943840" y="2015763"/>
            <a:ext cx="724462" cy="152206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6601" y="1906359"/>
            <a:ext cx="1937239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 페이지로 이동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>
            <a:endCxn id="34" idx="1"/>
          </p:cNvCxnSpPr>
          <p:nvPr/>
        </p:nvCxnSpPr>
        <p:spPr>
          <a:xfrm flipV="1">
            <a:off x="4314548" y="3925429"/>
            <a:ext cx="692054" cy="246075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006602" y="3448374"/>
            <a:ext cx="2438658" cy="954107"/>
            <a:chOff x="5006602" y="3844680"/>
            <a:chExt cx="2438658" cy="1028598"/>
          </a:xfrm>
        </p:grpSpPr>
        <p:sp>
          <p:nvSpPr>
            <p:cNvPr id="34" name="TextBox 33"/>
            <p:cNvSpPr txBox="1"/>
            <p:nvPr/>
          </p:nvSpPr>
          <p:spPr>
            <a:xfrm>
              <a:off x="5006602" y="3844680"/>
              <a:ext cx="2438658" cy="10285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508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accent4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</a:t>
              </a: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accent4"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시 선택가능항목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21658"/>
            <a:stretch/>
          </p:blipFill>
          <p:spPr>
            <a:xfrm>
              <a:off x="5621424" y="4214002"/>
              <a:ext cx="1209014" cy="4237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49" name="TextBox 48"/>
          <p:cNvSpPr txBox="1"/>
          <p:nvPr/>
        </p:nvSpPr>
        <p:spPr>
          <a:xfrm>
            <a:off x="2434325" y="5088895"/>
            <a:ext cx="7374646" cy="30777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17" y="3424986"/>
            <a:ext cx="3659728" cy="91548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l="5612" t="12766" r="4784" b="12087"/>
          <a:stretch/>
        </p:blipFill>
        <p:spPr>
          <a:xfrm>
            <a:off x="1653221" y="1878559"/>
            <a:ext cx="3274423" cy="61830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rcRect b="47551"/>
          <a:stretch/>
        </p:blipFill>
        <p:spPr>
          <a:xfrm>
            <a:off x="5917492" y="5251354"/>
            <a:ext cx="3701997" cy="88966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39" name="직선 연결선 38"/>
          <p:cNvCxnSpPr>
            <a:endCxn id="40" idx="1"/>
          </p:cNvCxnSpPr>
          <p:nvPr/>
        </p:nvCxnSpPr>
        <p:spPr>
          <a:xfrm flipV="1">
            <a:off x="3933825" y="4892735"/>
            <a:ext cx="2144411" cy="358044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78236" y="4631125"/>
            <a:ext cx="1838809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영역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아코디언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개방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60082" y="3847939"/>
            <a:ext cx="2055479" cy="3235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78235" y="5302940"/>
            <a:ext cx="3341989" cy="66907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3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13" idx="3"/>
          </p:cNvCxnSpPr>
          <p:nvPr/>
        </p:nvCxnSpPr>
        <p:spPr>
          <a:xfrm>
            <a:off x="3739041" y="3708970"/>
            <a:ext cx="673159" cy="22713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4412200" y="3459053"/>
            <a:ext cx="2872520" cy="95410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값은 등록된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이름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불러오며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변경가능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베이스에 등록된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m_name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불러옴 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041" y="4513204"/>
            <a:ext cx="5103946" cy="114093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92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6" name="그룹 5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2105421" y="1263540"/>
                <a:ext cx="7971921" cy="5295544"/>
                <a:chOff x="2105421" y="1263540"/>
                <a:chExt cx="7971921" cy="529554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00" r="4951" b="1"/>
                <a:stretch/>
              </p:blipFill>
              <p:spPr>
                <a:xfrm>
                  <a:off x="2105421" y="1263540"/>
                  <a:ext cx="7971921" cy="529554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9" t="3802" r="314" b="6040"/>
                <a:stretch/>
              </p:blipFill>
              <p:spPr>
                <a:xfrm>
                  <a:off x="2517601" y="2590853"/>
                  <a:ext cx="7101888" cy="54102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3402" t="975" r="2517"/>
              <a:stretch/>
            </p:blipFill>
            <p:spPr>
              <a:xfrm>
                <a:off x="2213612" y="2175601"/>
                <a:ext cx="7709866" cy="3958499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437" y="2175601"/>
              <a:ext cx="7457245" cy="3958499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endCxn id="18" idx="2"/>
          </p:cNvCxnSpPr>
          <p:nvPr/>
        </p:nvCxnSpPr>
        <p:spPr>
          <a:xfrm flipH="1" flipV="1">
            <a:off x="3617134" y="2945707"/>
            <a:ext cx="2692" cy="943503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2045786" y="2207043"/>
            <a:ext cx="3142696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금액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진행자가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5%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공제한 실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수령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금액을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자동으로 계산하여 보여줌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929" y="1467777"/>
            <a:ext cx="3404334" cy="224615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23" name="직선 연결선 22"/>
          <p:cNvCxnSpPr>
            <a:endCxn id="24" idx="3"/>
          </p:cNvCxnSpPr>
          <p:nvPr/>
        </p:nvCxnSpPr>
        <p:spPr>
          <a:xfrm flipV="1">
            <a:off x="4000500" y="4779897"/>
            <a:ext cx="1104232" cy="409480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5104732" y="4518287"/>
            <a:ext cx="3184730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 입력 시 종료일과 예상  정산일 을 자동으로 계산 하여 보여줌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238" y="3963399"/>
            <a:ext cx="3712038" cy="232536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8591144" y="4518286"/>
            <a:ext cx="3410356" cy="169201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6" name="그룹 5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2105421" y="1263540"/>
                <a:ext cx="7971921" cy="5295544"/>
                <a:chOff x="2105421" y="1263540"/>
                <a:chExt cx="7971921" cy="529554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00" r="4951" b="1"/>
                <a:stretch/>
              </p:blipFill>
              <p:spPr>
                <a:xfrm>
                  <a:off x="2105421" y="1263540"/>
                  <a:ext cx="7971921" cy="529554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9" t="3802" r="314" b="6040"/>
                <a:stretch/>
              </p:blipFill>
              <p:spPr>
                <a:xfrm>
                  <a:off x="2517601" y="2590853"/>
                  <a:ext cx="7101888" cy="54102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3402" t="975" r="2517"/>
              <a:stretch/>
            </p:blipFill>
            <p:spPr>
              <a:xfrm>
                <a:off x="2213612" y="2175601"/>
                <a:ext cx="7709866" cy="3958499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8135" y="1560068"/>
              <a:ext cx="7392605" cy="4090162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421" y="1263540"/>
            <a:ext cx="8500564" cy="55944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연결선 13"/>
          <p:cNvCxnSpPr>
            <a:endCxn id="18" idx="3"/>
          </p:cNvCxnSpPr>
          <p:nvPr/>
        </p:nvCxnSpPr>
        <p:spPr>
          <a:xfrm flipV="1">
            <a:off x="4657861" y="4221803"/>
            <a:ext cx="1402323" cy="776106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6060184" y="3960193"/>
            <a:ext cx="3449576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Datepicker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달력으로 표시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원하는 일자를 정하도록 한다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81" y="2175601"/>
            <a:ext cx="7498080" cy="395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481" y="2175601"/>
            <a:ext cx="7498080" cy="3958499"/>
          </a:xfrm>
          <a:prstGeom prst="rect">
            <a:avLst/>
          </a:prstGeom>
        </p:spPr>
      </p:pic>
      <p:cxnSp>
        <p:nvCxnSpPr>
          <p:cNvPr id="13" name="직선 연결선 12"/>
          <p:cNvCxnSpPr>
            <a:endCxn id="14" idx="3"/>
          </p:cNvCxnSpPr>
          <p:nvPr/>
        </p:nvCxnSpPr>
        <p:spPr>
          <a:xfrm flipV="1">
            <a:off x="4338735" y="3122973"/>
            <a:ext cx="969961" cy="1291535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5308696" y="2861363"/>
            <a:ext cx="2590333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썸머노트를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내용 작성을 한다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06" y="4659486"/>
            <a:ext cx="5984741" cy="1190705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46" y="3745364"/>
            <a:ext cx="5964701" cy="766252"/>
          </a:xfrm>
          <a:prstGeom prst="rect">
            <a:avLst/>
          </a:prstGeom>
          <a:ln>
            <a:solidFill>
              <a:srgbClr val="B0B0B0"/>
            </a:solidFill>
          </a:ln>
        </p:spPr>
      </p:pic>
    </p:spTree>
    <p:extLst>
      <p:ext uri="{BB962C8B-B14F-4D97-AF65-F5344CB8AC3E}">
        <p14:creationId xmlns:p14="http://schemas.microsoft.com/office/powerpoint/2010/main" val="17913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올리기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36" y="2175601"/>
            <a:ext cx="7389863" cy="3958499"/>
          </a:xfrm>
          <a:prstGeom prst="rect">
            <a:avLst/>
          </a:prstGeom>
        </p:spPr>
      </p:pic>
      <p:cxnSp>
        <p:nvCxnSpPr>
          <p:cNvPr id="18" name="직선 연결선 17"/>
          <p:cNvCxnSpPr>
            <a:endCxn id="19" idx="0"/>
          </p:cNvCxnSpPr>
          <p:nvPr/>
        </p:nvCxnSpPr>
        <p:spPr>
          <a:xfrm>
            <a:off x="9438922" y="2145345"/>
            <a:ext cx="399617" cy="956272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53777" y="3101617"/>
            <a:ext cx="2769523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내용 작성시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통하여 프로젝트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요청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4556316" y="1383845"/>
            <a:ext cx="2842811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내용중 기입 부재가 생길 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Alter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 미 기입 사항 안내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57" y="1981000"/>
            <a:ext cx="3055885" cy="937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851" y="3001327"/>
            <a:ext cx="4022954" cy="293299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8453777" y="3782324"/>
            <a:ext cx="2769523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요청 성공 시 프로젝트 리스트로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이동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C000">
                  <a:alpha val="9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25269" y="1838036"/>
            <a:ext cx="1150729" cy="30777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53488" y="3255906"/>
            <a:ext cx="3590361" cy="267841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25" idx="1"/>
            <a:endCxn id="32" idx="1"/>
          </p:cNvCxnSpPr>
          <p:nvPr/>
        </p:nvCxnSpPr>
        <p:spPr>
          <a:xfrm>
            <a:off x="7399127" y="1645455"/>
            <a:ext cx="1226142" cy="346470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수정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463" r="10454"/>
          <a:stretch/>
        </p:blipFill>
        <p:spPr>
          <a:xfrm>
            <a:off x="2105422" y="1642649"/>
            <a:ext cx="7971920" cy="49164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407563" y="4572000"/>
            <a:ext cx="1939637" cy="30777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>
            <a:stCxn id="22" idx="0"/>
            <a:endCxn id="24" idx="2"/>
          </p:cNvCxnSpPr>
          <p:nvPr/>
        </p:nvCxnSpPr>
        <p:spPr>
          <a:xfrm flipV="1">
            <a:off x="8377382" y="3960122"/>
            <a:ext cx="851999" cy="611878"/>
          </a:xfrm>
          <a:prstGeom prst="line">
            <a:avLst/>
          </a:prstGeom>
          <a:ln w="60325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76462" y="2144240"/>
            <a:ext cx="3105838" cy="1815882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통하여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창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수정하기는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작성자만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후원자의 경우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밀어주기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뜸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Login.email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Create.email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비교하여 같을 경우에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띄워줌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1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수정 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421" y="1602579"/>
            <a:ext cx="7971921" cy="45315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05421" y="2407920"/>
            <a:ext cx="7892019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19" y="1950660"/>
            <a:ext cx="2168023" cy="665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9302114" y="1879414"/>
            <a:ext cx="470535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/>
          <p:cNvCxnSpPr>
            <a:stCxn id="25" idx="1"/>
          </p:cNvCxnSpPr>
          <p:nvPr/>
        </p:nvCxnSpPr>
        <p:spPr>
          <a:xfrm flipH="1">
            <a:off x="7277100" y="3698480"/>
            <a:ext cx="1846842" cy="23445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23942" y="3221426"/>
            <a:ext cx="2595617" cy="95410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입력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된 내용이 출력됨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수정이 필요한 부분에 대한 수정 후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 통해 완료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>
            <a:stCxn id="20" idx="3"/>
            <a:endCxn id="25" idx="0"/>
          </p:cNvCxnSpPr>
          <p:nvPr/>
        </p:nvCxnSpPr>
        <p:spPr>
          <a:xfrm>
            <a:off x="9772649" y="2033303"/>
            <a:ext cx="649102" cy="1188123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1253" y="1771251"/>
            <a:ext cx="2595617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중 입력이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부재된 곳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Alter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알람으로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안내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>
            <a:stCxn id="19" idx="1"/>
          </p:cNvCxnSpPr>
          <p:nvPr/>
        </p:nvCxnSpPr>
        <p:spPr>
          <a:xfrm flipH="1" flipV="1">
            <a:off x="3546870" y="2074644"/>
            <a:ext cx="1441449" cy="208518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9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후원하기 페이지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후원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440" r="4019"/>
          <a:stretch/>
        </p:blipFill>
        <p:spPr>
          <a:xfrm>
            <a:off x="2105421" y="1554031"/>
            <a:ext cx="7971921" cy="50050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07563" y="4862491"/>
            <a:ext cx="2060287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>
            <a:stCxn id="22" idx="0"/>
            <a:endCxn id="24" idx="2"/>
          </p:cNvCxnSpPr>
          <p:nvPr/>
        </p:nvCxnSpPr>
        <p:spPr>
          <a:xfrm flipV="1">
            <a:off x="8437707" y="4379724"/>
            <a:ext cx="1181782" cy="482767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34727" y="1917511"/>
            <a:ext cx="2769523" cy="2462213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밀어주기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통하여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 창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밀어주기는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후원자만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글쓴이의 경우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뜸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Login.email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!=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Project.email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비교하여 다를 경우에 띄워 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3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231083" cy="488102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후원하기 페이지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05421" y="1263539"/>
            <a:ext cx="7971921" cy="5303515"/>
            <a:chOff x="2105421" y="1263539"/>
            <a:chExt cx="7971921" cy="53035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0" r="4951" b="9042"/>
            <a:stretch/>
          </p:blipFill>
          <p:spPr>
            <a:xfrm>
              <a:off x="2105421" y="1263539"/>
              <a:ext cx="7971921" cy="5303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-11" t="405" r="777" b="39854"/>
            <a:stretch/>
          </p:blipFill>
          <p:spPr>
            <a:xfrm>
              <a:off x="2318780" y="1611882"/>
              <a:ext cx="7549119" cy="4947202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464669" y="2187445"/>
            <a:ext cx="2113084" cy="1169551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/>
          <p:cNvCxnSpPr>
            <a:stCxn id="23" idx="1"/>
            <a:endCxn id="27" idx="3"/>
          </p:cNvCxnSpPr>
          <p:nvPr/>
        </p:nvCxnSpPr>
        <p:spPr>
          <a:xfrm flipH="1">
            <a:off x="6295320" y="2772221"/>
            <a:ext cx="1169349" cy="215444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19340" y="2618333"/>
            <a:ext cx="3175980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불러오며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 수량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추가적인 금액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후원시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금액을 계산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보여줌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95320" y="2240200"/>
            <a:ext cx="615434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>
            <a:endCxn id="27" idx="3"/>
          </p:cNvCxnSpPr>
          <p:nvPr/>
        </p:nvCxnSpPr>
        <p:spPr>
          <a:xfrm>
            <a:off x="6224955" y="2510611"/>
            <a:ext cx="70365" cy="477054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2" y="1867547"/>
            <a:ext cx="2921395" cy="15511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2567354" y="4059427"/>
            <a:ext cx="2149774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/>
          <p:cNvCxnSpPr>
            <a:stCxn id="57" idx="3"/>
            <a:endCxn id="59" idx="1"/>
          </p:cNvCxnSpPr>
          <p:nvPr/>
        </p:nvCxnSpPr>
        <p:spPr>
          <a:xfrm flipV="1">
            <a:off x="4717128" y="4213315"/>
            <a:ext cx="847120" cy="1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564248" y="3951705"/>
            <a:ext cx="2769523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찾기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불러옴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451" y="3521982"/>
            <a:ext cx="3273782" cy="30490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8961120" y="3735977"/>
            <a:ext cx="2458721" cy="27693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9817" y="2618333"/>
            <a:ext cx="2479377" cy="69551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개발목적 및 요구사항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</a:rPr>
              <a:t>사용자 요구사항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관리자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862" y="1423708"/>
            <a:ext cx="1106658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+mn-lt"/>
                <a:ea typeface="맑은 고딕" panose="020B0503020000020004" pitchFamily="50" charset="-127"/>
              </a:rPr>
              <a:t>관리자 요구사항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관리자페이지는 독립된 페이지 이다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관리자는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ID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와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PW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로 로그인 해야 모든 관리자 기능을 사용가능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회원관리에서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회원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ID,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회원 이름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회원 상태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가입 일자를 확인할 수 있어야 한다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사이트에 부적절한 내용이 올라가진 않는지 관리자의 검토가 필요하다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검토한 정보를 해당 회원에게 이메일을 통해 알려줄 수 있어야 한다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+mn-lt"/>
              <a:ea typeface="나눔바른고딕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후원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내역은 후원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현황을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조회 있으며 후원자의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상황에 맞게 조정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취소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)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이 가능해야한다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관리자는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문의글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상세보기와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,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댓글 기능을 사용할 수 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.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+mn-lt"/>
              <a:ea typeface="나눔바른고딕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1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1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문의사항은 관리자와 질문자만 조회 가능하다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QnA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문의에서 관리자는 사용자가 작성한 게시물에 답변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덧글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)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이 가능해야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  <a:latin typeface="+mn-lt"/>
                <a:ea typeface="나눔바른고딕" pitchFamily="50" charset="-127"/>
              </a:rPr>
              <a:t>한다</a:t>
            </a:r>
            <a:endParaRPr lang="ko-KR" altLang="en-US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  <a:latin typeface="+mn-lt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523152" cy="557998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후원하기 페이지</a:t>
            </a:r>
            <a:r>
              <a:rPr lang="en-US" altLang="ko-KR" dirty="0"/>
              <a:t>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6" name="그룹 5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2105421" y="1263540"/>
                <a:ext cx="7971921" cy="5295544"/>
                <a:chOff x="2105421" y="1263540"/>
                <a:chExt cx="7971921" cy="529554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00" r="4951" b="1"/>
                <a:stretch/>
              </p:blipFill>
              <p:spPr>
                <a:xfrm>
                  <a:off x="2105421" y="1263540"/>
                  <a:ext cx="7971921" cy="529554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9" t="3802" r="314" b="6040"/>
                <a:stretch/>
              </p:blipFill>
              <p:spPr>
                <a:xfrm>
                  <a:off x="2517601" y="2590853"/>
                  <a:ext cx="7101888" cy="54102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3402" t="975" r="2517"/>
              <a:stretch/>
            </p:blipFill>
            <p:spPr>
              <a:xfrm>
                <a:off x="2213612" y="2175601"/>
                <a:ext cx="7709866" cy="3958499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t="60162"/>
            <a:stretch/>
          </p:blipFill>
          <p:spPr>
            <a:xfrm>
              <a:off x="2105421" y="1632030"/>
              <a:ext cx="7971921" cy="428519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 flipH="1">
            <a:off x="2105419" y="5723792"/>
            <a:ext cx="277295" cy="807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flipH="1">
            <a:off x="9735311" y="5712069"/>
            <a:ext cx="332933" cy="807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84177" y="4568795"/>
            <a:ext cx="1582615" cy="30777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/>
          <p:cNvCxnSpPr>
            <a:stCxn id="18" idx="1"/>
            <a:endCxn id="20" idx="3"/>
          </p:cNvCxnSpPr>
          <p:nvPr/>
        </p:nvCxnSpPr>
        <p:spPr>
          <a:xfrm flipH="1" flipV="1">
            <a:off x="4587599" y="3634577"/>
            <a:ext cx="696578" cy="108810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0383" y="2788191"/>
            <a:ext cx="4287216" cy="1692771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 및 영역을 클릭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체크되며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동의를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해야만 후원 완료됨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($("#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s_paymentcheck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").is(":checked") == false) {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alert("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약관 동의는 필수입니다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.");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$("#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s_paymentcheck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").focus();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6" y="4667259"/>
            <a:ext cx="3337849" cy="102878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 flipH="1">
            <a:off x="9093248" y="5304692"/>
            <a:ext cx="830230" cy="30777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>
            <a:stCxn id="21" idx="0"/>
            <a:endCxn id="23" idx="2"/>
          </p:cNvCxnSpPr>
          <p:nvPr/>
        </p:nvCxnSpPr>
        <p:spPr>
          <a:xfrm flipV="1">
            <a:off x="9508363" y="4172921"/>
            <a:ext cx="0" cy="113177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13237" y="3649701"/>
            <a:ext cx="2790252" cy="52322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입력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 체크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 성공 창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/>
          <p:cNvCxnSpPr>
            <a:endCxn id="18" idx="1"/>
          </p:cNvCxnSpPr>
          <p:nvPr/>
        </p:nvCxnSpPr>
        <p:spPr>
          <a:xfrm flipV="1">
            <a:off x="3521358" y="4806618"/>
            <a:ext cx="1762819" cy="38932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248832" cy="510429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후원하기 페이지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수정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" r="4951" b="1"/>
          <a:stretch/>
        </p:blipFill>
        <p:spPr>
          <a:xfrm>
            <a:off x="2105421" y="1263540"/>
            <a:ext cx="7971921" cy="52955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2301896" y="1652987"/>
            <a:ext cx="7578970" cy="3420208"/>
            <a:chOff x="2301896" y="1652987"/>
            <a:chExt cx="7578970" cy="342020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896" y="1652987"/>
              <a:ext cx="7578970" cy="342020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804336" y="2422537"/>
              <a:ext cx="1410182" cy="145689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376854" y="4104743"/>
            <a:ext cx="7382608" cy="200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5017846" y="2550525"/>
            <a:ext cx="1895050" cy="94791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4041" t="27680" r="27280" b="29332"/>
          <a:stretch/>
        </p:blipFill>
        <p:spPr>
          <a:xfrm>
            <a:off x="5704618" y="3542009"/>
            <a:ext cx="586872" cy="325765"/>
          </a:xfrm>
          <a:prstGeom prst="rect">
            <a:avLst/>
          </a:prstGeom>
        </p:spPr>
      </p:pic>
      <p:cxnSp>
        <p:nvCxnSpPr>
          <p:cNvPr id="27" name="직선 연결선 26"/>
          <p:cNvCxnSpPr>
            <a:endCxn id="28" idx="0"/>
          </p:cNvCxnSpPr>
          <p:nvPr/>
        </p:nvCxnSpPr>
        <p:spPr>
          <a:xfrm>
            <a:off x="5965371" y="3579223"/>
            <a:ext cx="17354" cy="68328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87599" y="4262510"/>
            <a:ext cx="2790252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 완료 안내와 함께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후원한 금액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확인이 가능하며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후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페이지로 이동함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345529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프로젝트 후원하기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후원</a:t>
            </a:r>
            <a:endParaRPr lang="en-US" altLang="ko-KR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05421" y="1263540"/>
            <a:ext cx="7971921" cy="5295544"/>
            <a:chOff x="2105421" y="1263540"/>
            <a:chExt cx="7971921" cy="5295544"/>
          </a:xfrm>
        </p:grpSpPr>
        <p:grpSp>
          <p:nvGrpSpPr>
            <p:cNvPr id="17" name="그룹 16"/>
            <p:cNvGrpSpPr/>
            <p:nvPr/>
          </p:nvGrpSpPr>
          <p:grpSpPr>
            <a:xfrm>
              <a:off x="2105421" y="1263540"/>
              <a:ext cx="7971921" cy="5295544"/>
              <a:chOff x="2105421" y="1263540"/>
              <a:chExt cx="7971921" cy="529554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" r="4951" b="1"/>
              <a:stretch/>
            </p:blipFill>
            <p:spPr>
              <a:xfrm>
                <a:off x="2105421" y="1263540"/>
                <a:ext cx="7971921" cy="5295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429" t="3802" r="314" b="6040"/>
              <a:stretch/>
            </p:blipFill>
            <p:spPr>
              <a:xfrm>
                <a:off x="2517601" y="2590853"/>
                <a:ext cx="7101888" cy="5410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402" t="975" r="2517"/>
            <a:stretch/>
          </p:blipFill>
          <p:spPr>
            <a:xfrm>
              <a:off x="2213612" y="2175601"/>
              <a:ext cx="7709866" cy="395849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440" r="4019"/>
          <a:stretch/>
        </p:blipFill>
        <p:spPr>
          <a:xfrm>
            <a:off x="2105421" y="1554031"/>
            <a:ext cx="7971921" cy="5005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069" y="2643410"/>
            <a:ext cx="2197428" cy="1703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876" y="3586080"/>
            <a:ext cx="505705" cy="2930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581" y="3412093"/>
            <a:ext cx="1303283" cy="5524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4897" y="3120682"/>
            <a:ext cx="244153" cy="2625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589" y="3089293"/>
            <a:ext cx="1303283" cy="552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23069" y="2643410"/>
            <a:ext cx="1446462" cy="307777"/>
          </a:xfrm>
          <a:prstGeom prst="rect">
            <a:avLst/>
          </a:prstGeom>
          <a:noFill/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/>
          <p:cNvCxnSpPr>
            <a:stCxn id="26" idx="0"/>
            <a:endCxn id="28" idx="1"/>
          </p:cNvCxnSpPr>
          <p:nvPr/>
        </p:nvCxnSpPr>
        <p:spPr>
          <a:xfrm flipV="1">
            <a:off x="8046300" y="2049023"/>
            <a:ext cx="444868" cy="594387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91168" y="1679691"/>
            <a:ext cx="2769523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rgbClr val="0070C0">
                <a:alpha val="90000"/>
              </a:srgb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C000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 성공 시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C000">
                  <a:alpha val="9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모인 금액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퍼센트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후원자 수가 증가한 것을 확인 할 수 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6766560" y="3326674"/>
            <a:ext cx="661851" cy="1882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6362665" y="4598685"/>
            <a:ext cx="3300366" cy="2031325"/>
            <a:chOff x="3416950" y="4154850"/>
            <a:chExt cx="3300366" cy="2031325"/>
          </a:xfrm>
        </p:grpSpPr>
        <p:sp>
          <p:nvSpPr>
            <p:cNvPr id="53" name="TextBox 52"/>
            <p:cNvSpPr txBox="1"/>
            <p:nvPr/>
          </p:nvSpPr>
          <p:spPr>
            <a:xfrm>
              <a:off x="3416950" y="4154850"/>
              <a:ext cx="3300366" cy="2031325"/>
            </a:xfrm>
            <a:prstGeom prst="rect">
              <a:avLst/>
            </a:prstGeom>
            <a:noFill/>
            <a:ln w="50800">
              <a:solidFill>
                <a:srgbClr val="0070C0">
                  <a:alpha val="90000"/>
                </a:srgb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남은 일 수 계산</a:t>
              </a:r>
              <a:endPara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6852" y="4468423"/>
              <a:ext cx="3020562" cy="167364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grpSp>
        <p:nvGrpSpPr>
          <p:cNvPr id="56" name="그룹 55"/>
          <p:cNvGrpSpPr/>
          <p:nvPr/>
        </p:nvGrpSpPr>
        <p:grpSpPr>
          <a:xfrm>
            <a:off x="3417383" y="2104447"/>
            <a:ext cx="3300366" cy="1938992"/>
            <a:chOff x="353266" y="1487870"/>
            <a:chExt cx="3300366" cy="1938992"/>
          </a:xfrm>
        </p:grpSpPr>
        <p:sp>
          <p:nvSpPr>
            <p:cNvPr id="50" name="TextBox 49"/>
            <p:cNvSpPr txBox="1"/>
            <p:nvPr/>
          </p:nvSpPr>
          <p:spPr>
            <a:xfrm>
              <a:off x="353266" y="1487870"/>
              <a:ext cx="3300366" cy="1938992"/>
            </a:xfrm>
            <a:prstGeom prst="rect">
              <a:avLst/>
            </a:prstGeom>
            <a:noFill/>
            <a:ln w="50800">
              <a:solidFill>
                <a:srgbClr val="0070C0">
                  <a:alpha val="90000"/>
                </a:srgb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  <a:alpha val="9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모인 금액 및 후원자 수 증가</a:t>
              </a:r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479" y="1818213"/>
              <a:ext cx="3035984" cy="151067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cxnSp>
        <p:nvCxnSpPr>
          <p:cNvPr id="57" name="직선 연결선 56"/>
          <p:cNvCxnSpPr>
            <a:stCxn id="53" idx="0"/>
          </p:cNvCxnSpPr>
          <p:nvPr/>
        </p:nvCxnSpPr>
        <p:spPr>
          <a:xfrm flipV="1">
            <a:off x="8012848" y="4154850"/>
            <a:ext cx="0" cy="443835"/>
          </a:xfrm>
          <a:prstGeom prst="line">
            <a:avLst/>
          </a:prstGeom>
          <a:ln w="60325">
            <a:solidFill>
              <a:srgbClr val="0070C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9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charset="-127"/>
                <a:ea typeface="나눔고딕" charset="-127"/>
              </a:rPr>
              <a:t>관리자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UI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소개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-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로그인</a:t>
            </a:r>
            <a:endParaRPr lang="ko-KR" altLang="en-US" dirty="0">
              <a:latin typeface="+mj-lt"/>
              <a:ea typeface="나눔고딕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세션이 적용된 로그인 페이지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559" y="1466850"/>
            <a:ext cx="10571503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512767"/>
            <a:ext cx="12192000" cy="3452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53" y="4356916"/>
            <a:ext cx="3527580" cy="63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5860" y="2797962"/>
            <a:ext cx="4416899" cy="156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위로 굽은 화살표 13"/>
          <p:cNvSpPr/>
          <p:nvPr/>
        </p:nvSpPr>
        <p:spPr>
          <a:xfrm rot="16200000" flipH="1" flipV="1">
            <a:off x="6398288" y="2946266"/>
            <a:ext cx="540473" cy="3083256"/>
          </a:xfrm>
          <a:prstGeom prst="bentUpArrow">
            <a:avLst>
              <a:gd name="adj1" fmla="val 19775"/>
              <a:gd name="adj2" fmla="val 19403"/>
              <a:gd name="adj3" fmla="val 25000"/>
            </a:avLst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10153" y="3643378"/>
            <a:ext cx="348268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로그인 성공 시 관리자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header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상태로 바뀐다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8558" y="3925269"/>
            <a:ext cx="361349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로그인이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되지 않은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상태에서 메뉴 클릭 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창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1" name="Picture 2" descr="C:\Users\dmsrl\Desktop\완성본 소스\로그인해주세요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96" y="5220960"/>
            <a:ext cx="3613499" cy="11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위로 굽은 화살표 21"/>
          <p:cNvSpPr/>
          <p:nvPr/>
        </p:nvSpPr>
        <p:spPr>
          <a:xfrm rot="10800000" flipH="1">
            <a:off x="2381874" y="2967133"/>
            <a:ext cx="766867" cy="943811"/>
          </a:xfrm>
          <a:prstGeom prst="bentUpArrow">
            <a:avLst>
              <a:gd name="adj1" fmla="val 10075"/>
              <a:gd name="adj2" fmla="val 31105"/>
              <a:gd name="adj3" fmla="val 25000"/>
            </a:avLst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dmsrl\Desktop\쿼리\로그인 세션 펑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9" y="4536468"/>
            <a:ext cx="3897792" cy="18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 flipH="1">
            <a:off x="4641798" y="5658779"/>
            <a:ext cx="485098" cy="0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dmsrl\Desktop\쿼리\로그인세션 로그아웃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33" y="2049455"/>
            <a:ext cx="7924800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>
            <a:endCxn id="13" idx="0"/>
          </p:cNvCxnSpPr>
          <p:nvPr/>
        </p:nvCxnSpPr>
        <p:spPr>
          <a:xfrm>
            <a:off x="9944121" y="2649894"/>
            <a:ext cx="7374" cy="993484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04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0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120311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동기화 자료조회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관리자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(Home)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구현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075" y="1466850"/>
            <a:ext cx="10548471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512767"/>
            <a:ext cx="12192000" cy="34523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28394" y="4151638"/>
            <a:ext cx="2607285" cy="1549366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관리자 메인 페이지에는 </a:t>
            </a:r>
            <a:endParaRPr lang="en-US" altLang="ko-KR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오늘 </a:t>
            </a:r>
            <a:r>
              <a:rPr lang="ko-KR" altLang="en-US" sz="16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승인 요청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endParaRPr lang="en-US" altLang="ko-KR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마감예정 </a:t>
            </a:r>
            <a:r>
              <a:rPr lang="ko-KR" altLang="en-US" sz="16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lang="en-US" altLang="ko-KR" sz="16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금일 후원현황</a:t>
            </a:r>
            <a:endParaRPr lang="en-US" altLang="ko-KR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금일 가입자</a:t>
            </a:r>
            <a:endParaRPr lang="en-US" altLang="ko-KR" sz="16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구성된다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0" name="위로 굽은 화살표 19"/>
          <p:cNvSpPr/>
          <p:nvPr/>
        </p:nvSpPr>
        <p:spPr>
          <a:xfrm rot="16200000" flipV="1">
            <a:off x="2073852" y="2992674"/>
            <a:ext cx="1683933" cy="625148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98524" y="2248675"/>
            <a:ext cx="1047516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395" y="5866436"/>
            <a:ext cx="4029685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  <a:cs typeface="나눔고딕" panose="020B0600000101010101" charset="-127"/>
              </a:rPr>
              <a:t>로그인 시 최근 업데이트 된 자료를 </a:t>
            </a:r>
            <a:endParaRPr lang="en-US" altLang="ko-KR" dirty="0" smtClean="0">
              <a:latin typeface="나눔고딕" panose="020B0600000101010101" charset="-127"/>
              <a:ea typeface="나눔고딕" panose="020B0600000101010101" charset="-127"/>
              <a:cs typeface="나눔고딕" panose="020B0600000101010101" charset="-127"/>
            </a:endParaRPr>
          </a:p>
          <a:p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  <a:cs typeface="나눔고딕" panose="020B0600000101010101" charset="-127"/>
              </a:rPr>
              <a:t>동기화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  <a:cs typeface="나눔고딕" panose="020B0600000101010101" charset="-127"/>
              </a:rPr>
              <a:t>하여 읽어온다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  <a:cs typeface="나눔고딕" panose="020B0600000101010101" charset="-127"/>
              </a:rPr>
              <a:t>.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  <a:cs typeface="나눔고딕" panose="020B0600000101010101" charset="-127"/>
            </a:endParaRPr>
          </a:p>
        </p:txBody>
      </p:sp>
      <p:sp>
        <p:nvSpPr>
          <p:cNvPr id="13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40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314902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쿼리문을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이용한 검색결과 추출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12" y="1466850"/>
            <a:ext cx="10565997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91679" y="2564219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6524270" y="1995295"/>
            <a:ext cx="5003039" cy="338554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01616" y="1993840"/>
            <a:ext cx="500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관리자가 현재 사이트의 회원정보를 조회 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23" name="Picture 4" descr="C:\Users\dmsrl\Desktop\완성본 소스\회원 검색결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88" y="4808830"/>
            <a:ext cx="6206211" cy="1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dmsrl\Desktop\완성본 소스\회원검색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63" y="2753360"/>
            <a:ext cx="771480" cy="105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flipH="1">
            <a:off x="2219137" y="2753361"/>
            <a:ext cx="766806" cy="1054101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로 굽은 화살표 25"/>
          <p:cNvSpPr/>
          <p:nvPr/>
        </p:nvSpPr>
        <p:spPr>
          <a:xfrm rot="16200000" flipV="1">
            <a:off x="2622607" y="2296998"/>
            <a:ext cx="457724" cy="502531"/>
          </a:xfrm>
          <a:prstGeom prst="bentUpArrow">
            <a:avLst>
              <a:gd name="adj1" fmla="val 15608"/>
              <a:gd name="adj2" fmla="val 26213"/>
              <a:gd name="adj3" fmla="val 30315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3" descr="C:\Users\dmsrl\Desktop\쿼리\회원검색 쿼리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" y="3895090"/>
            <a:ext cx="3593408" cy="11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997851"/>
            <a:ext cx="4490719" cy="18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00" y="3895090"/>
            <a:ext cx="8331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-9070" y="3880213"/>
            <a:ext cx="4499790" cy="297778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flipH="1">
            <a:off x="5071388" y="6072094"/>
            <a:ext cx="5314918" cy="338554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61682" y="6085006"/>
            <a:ext cx="534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쿼리문에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where</a:t>
            </a:r>
            <a:r>
              <a:rPr lang="ko-KR" altLang="en-US" sz="1600" dirty="0" smtClean="0"/>
              <a:t>절을 넣어 조건에 부합한 검색결과 추출</a:t>
            </a:r>
            <a:endParaRPr lang="ko-KR" altLang="en-US" sz="1600" dirty="0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4490720" y="6232288"/>
            <a:ext cx="550642" cy="0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71389" y="4798205"/>
            <a:ext cx="6206210" cy="1125055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57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3" grpId="0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4928618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프로젝트 조</a:t>
            </a:r>
            <a:r>
              <a:rPr lang="ko-KR" altLang="en-US" dirty="0"/>
              <a:t>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페이징을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이용한 게시판 구현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66850"/>
            <a:ext cx="10536993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msrl\Desktop\완성본 소스\프로젝트 검색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43" y="2853469"/>
            <a:ext cx="676437" cy="101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flipH="1">
            <a:off x="2143968" y="2841465"/>
            <a:ext cx="731312" cy="102072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374156" y="2062124"/>
            <a:ext cx="2817843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1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행의 개수를 선택할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20" name="위로 굽은 화살표 19"/>
          <p:cNvSpPr/>
          <p:nvPr/>
        </p:nvSpPr>
        <p:spPr>
          <a:xfrm rot="5400000">
            <a:off x="9480674" y="2256837"/>
            <a:ext cx="342522" cy="592880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dmsrl\Desktop\완성본 소스\페이징 행갯수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929" y="2544472"/>
            <a:ext cx="488746" cy="10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위로 굽은 화살표 21"/>
          <p:cNvSpPr/>
          <p:nvPr/>
        </p:nvSpPr>
        <p:spPr>
          <a:xfrm rot="16200000" flipV="1">
            <a:off x="2635300" y="2500783"/>
            <a:ext cx="298386" cy="385763"/>
          </a:xfrm>
          <a:prstGeom prst="bentUpArrow">
            <a:avLst>
              <a:gd name="adj1" fmla="val 23695"/>
              <a:gd name="adj2" fmla="val 26213"/>
              <a:gd name="adj3" fmla="val 3638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dmsrl\Desktop\쿼리\페이징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30" y="3540555"/>
            <a:ext cx="6187440" cy="193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msrl\Desktop\쿼리\페이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99" y="4836160"/>
            <a:ext cx="4681597" cy="201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995230" y="3540556"/>
            <a:ext cx="6196770" cy="193634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-10579" y="4815936"/>
            <a:ext cx="4681597" cy="2031903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로 굽은 화살표 35"/>
          <p:cNvSpPr/>
          <p:nvPr/>
        </p:nvSpPr>
        <p:spPr>
          <a:xfrm rot="16200000">
            <a:off x="11447195" y="3203650"/>
            <a:ext cx="298386" cy="375426"/>
          </a:xfrm>
          <a:prstGeom prst="bentUpArrow">
            <a:avLst>
              <a:gd name="adj1" fmla="val 23695"/>
              <a:gd name="adj2" fmla="val 26213"/>
              <a:gd name="adj3" fmla="val 3638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4650699" y="5760720"/>
            <a:ext cx="1932981" cy="434023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583680" y="5578503"/>
            <a:ext cx="1137920" cy="18221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4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745912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프로젝트 검토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셀렉트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박스에서 값 저장하기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71027"/>
            <a:ext cx="10536992" cy="5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9267" y="4070014"/>
            <a:ext cx="962025" cy="8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flipH="1">
            <a:off x="7669267" y="4051352"/>
            <a:ext cx="962025" cy="88268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dmsrl\Desktop\완성본 소스\프로젝트 검사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68" y="4256947"/>
            <a:ext cx="3212319" cy="11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flipH="1">
            <a:off x="2925667" y="4247616"/>
            <a:ext cx="3212319" cy="116452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077647" y="3567901"/>
            <a:ext cx="0" cy="665962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617059" y="3322632"/>
            <a:ext cx="4902" cy="73805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391325" y="1858238"/>
            <a:ext cx="0" cy="45787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dmsrl\Desktop\완성본 소스\저장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98" y="4060683"/>
            <a:ext cx="3099757" cy="9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H="1">
            <a:off x="6572249" y="5137991"/>
            <a:ext cx="5240305" cy="60016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2249" y="5137991"/>
            <a:ext cx="5240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새로운 프로젝트는 디폴트 값으로 승인 대기상태이다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관리자가 프로젝트를 조회하고 상태를 바꿔 줄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 flipH="1">
            <a:off x="6572247" y="5828076"/>
            <a:ext cx="5240305" cy="600164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72247" y="5828076"/>
            <a:ext cx="524030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프로젝트 상태를 변경한 상태로 메일을 보내지 않고 저장만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5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745912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프로젝트 검토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셀렉트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박스에서 값 저장하기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71027"/>
            <a:ext cx="10536992" cy="5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391325" y="1858238"/>
            <a:ext cx="0" cy="45787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dmsrl\Desktop\쿼리\프로젝트 승인쿼리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52" y="1882703"/>
            <a:ext cx="6782575" cy="38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 flipH="1">
            <a:off x="93304" y="5578196"/>
            <a:ext cx="3533815" cy="842677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3305" y="5584035"/>
            <a:ext cx="353381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지역 변수를 선언해 준 후</a:t>
            </a:r>
            <a:endParaRPr lang="en-US" altLang="ko-KR" sz="1600" dirty="0" smtClean="0"/>
          </a:p>
          <a:p>
            <a:r>
              <a:rPr lang="ko-KR" altLang="en-US" sz="1600" dirty="0" smtClean="0"/>
              <a:t>각각</a:t>
            </a:r>
            <a:r>
              <a:rPr lang="en-US" altLang="ko-KR" sz="1600" dirty="0" smtClean="0"/>
              <a:t>if</a:t>
            </a:r>
            <a:r>
              <a:rPr lang="ko-KR" altLang="en-US" sz="1600" dirty="0" smtClean="0"/>
              <a:t>구문을 통해 선택된 값이 일치하면 값을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로 지정해 넘겨준다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 flipH="1">
            <a:off x="8270239" y="1842175"/>
            <a:ext cx="3242566" cy="1086713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0239" y="1882703"/>
            <a:ext cx="324256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새로운 프로젝트는 디폴트 값으로 </a:t>
            </a:r>
            <a:r>
              <a:rPr lang="en-US" altLang="ko-KR" sz="1600" dirty="0" smtClean="0"/>
              <a:t>‘</a:t>
            </a:r>
            <a:r>
              <a:rPr lang="ko-KR" altLang="en-US" sz="1600" b="1" dirty="0" smtClean="0"/>
              <a:t>승인 대기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상태이다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관리자가 프로젝트를 조회하고 상태를 바꿔 줄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846320" y="2164081"/>
            <a:ext cx="3423918" cy="56895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5" idx="0"/>
          </p:cNvCxnSpPr>
          <p:nvPr/>
        </p:nvCxnSpPr>
        <p:spPr>
          <a:xfrm flipH="1">
            <a:off x="1860213" y="4119279"/>
            <a:ext cx="1218268" cy="1464756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8163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1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개발일정 및 개발환경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역할분담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878" y="1423525"/>
            <a:ext cx="11066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  <a:latin typeface="+mn-lt"/>
                <a:ea typeface="맑은 고딕" panose="020B0503020000020004" pitchFamily="50" charset="-127"/>
              </a:rPr>
              <a:t>역할 분담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팀장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강인규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 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- {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사용자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}: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프로젝트 올리기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프로젝트 수정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후원하기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프로젝트 통합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팀원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조민영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 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- {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사용자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}: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로그인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회원가입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비밀번호 변경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내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정보 수정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메인 페이지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프로젝트 검색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	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		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문의하기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공지사항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팀원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정은기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 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- {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관리자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}: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관리자 로그인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프로젝트 관리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회원관리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후원 관리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공지사항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+mn-lt"/>
                <a:ea typeface="맑은 고딕" panose="020B0503020000020004" pitchFamily="50" charset="-127"/>
              </a:rPr>
              <a:t>문의하기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034941" cy="480131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프로젝트 링크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유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일키를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이용해서 원하는 페이지로 이동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71027"/>
            <a:ext cx="10536992" cy="5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834596" y="1858238"/>
            <a:ext cx="0" cy="45787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dmsrl\Desktop\쿼리\프로젝트링크버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52" y="5167768"/>
            <a:ext cx="66675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8489" y="3821052"/>
            <a:ext cx="5240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유일키를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P_no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이용해 해당 프로젝트의 사용자 페이지로 이동한다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5698488" y="3775687"/>
            <a:ext cx="5240307" cy="630140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303520" y="4405828"/>
            <a:ext cx="940790" cy="674172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6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099992" cy="510429"/>
          </a:xfrm>
        </p:spPr>
        <p:txBody>
          <a:bodyPr/>
          <a:lstStyle/>
          <a:p>
            <a:r>
              <a:rPr lang="ko-KR" altLang="en-US" dirty="0"/>
              <a:t>관리자</a:t>
            </a:r>
            <a:r>
              <a:rPr lang="en-US" altLang="ko-KR" dirty="0"/>
              <a:t>UI</a:t>
            </a:r>
            <a:r>
              <a:rPr lang="ko-KR" altLang="en-US" dirty="0"/>
              <a:t>소개</a:t>
            </a:r>
            <a:r>
              <a:rPr lang="en-US" altLang="ko-KR" dirty="0"/>
              <a:t>-</a:t>
            </a:r>
            <a:r>
              <a:rPr lang="ko-KR" altLang="en-US" dirty="0"/>
              <a:t>프로젝트 링크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유일키를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이용해서 원하는 페이지로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이동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71027"/>
            <a:ext cx="10536993" cy="5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73" y="180752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834596" y="1858238"/>
            <a:ext cx="0" cy="45787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dmsrl\Desktop\프로젝트링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836684"/>
            <a:ext cx="7955280" cy="46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657183" y="2849983"/>
            <a:ext cx="185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프로젝트 등록자가 올린 프로젝트를 관리자가 조회 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H="1">
            <a:off x="9657179" y="2853468"/>
            <a:ext cx="1855623" cy="738663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9081113" y="3287170"/>
            <a:ext cx="576071" cy="0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7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718991" cy="447839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메일 보내기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메일로 전송하기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14" y="1471027"/>
            <a:ext cx="10536992" cy="5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91679" y="2853468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855" y="4187208"/>
            <a:ext cx="962025" cy="8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flipH="1">
            <a:off x="7675854" y="4187208"/>
            <a:ext cx="943362" cy="882682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dmsrl\Desktop\완성본 소스\프로젝트 검사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65" y="4247616"/>
            <a:ext cx="3212319" cy="11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flipH="1">
            <a:off x="3005364" y="4238285"/>
            <a:ext cx="3212319" cy="116452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077647" y="3567901"/>
            <a:ext cx="0" cy="665962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617059" y="3322632"/>
            <a:ext cx="0" cy="864576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0404111" y="1873674"/>
            <a:ext cx="0" cy="45787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:\Users\dmsrl\Desktop\완성본 소스\프로젝트 검사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63" y="4247616"/>
            <a:ext cx="3212319" cy="11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flipH="1">
            <a:off x="3005362" y="4238285"/>
            <a:ext cx="3212319" cy="116452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61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4609540" cy="510429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메일 보내기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메일보내기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dmsrl\Desktop\메일이 보내졌습니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33" y="4937760"/>
            <a:ext cx="4416505" cy="137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911989"/>
            <a:ext cx="581890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90372"/>
            <a:ext cx="7173726" cy="26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 flipH="1">
            <a:off x="0" y="1254136"/>
            <a:ext cx="7173726" cy="2657853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98720" y="2453068"/>
            <a:ext cx="7068322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스프링이 </a:t>
            </a:r>
            <a:r>
              <a:rPr lang="ko-KR" altLang="en-US" sz="1600" dirty="0" smtClean="0"/>
              <a:t>제공하는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MimeMessageHelper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클래스를 </a:t>
            </a:r>
            <a:r>
              <a:rPr lang="ko-KR" altLang="en-US" sz="1600" dirty="0" smtClean="0"/>
              <a:t>사용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4582984" y="1717044"/>
            <a:ext cx="415736" cy="744946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9886385" y="3891669"/>
            <a:ext cx="1" cy="102577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053" idx="3"/>
          </p:cNvCxnSpPr>
          <p:nvPr/>
        </p:nvCxnSpPr>
        <p:spPr>
          <a:xfrm>
            <a:off x="5818909" y="5245489"/>
            <a:ext cx="1859224" cy="9867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98720" y="2800544"/>
            <a:ext cx="7058162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JavaMailSender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인터페이스는 </a:t>
            </a:r>
            <a:r>
              <a:rPr lang="en-US" altLang="ko-KR" sz="1600" dirty="0" err="1" smtClean="0"/>
              <a:t>MimeMessage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객체를 </a:t>
            </a:r>
            <a:r>
              <a:rPr lang="ko-KR" altLang="en-US" sz="1600" dirty="0" smtClean="0"/>
              <a:t>생성해주는 </a:t>
            </a:r>
            <a:r>
              <a:rPr lang="en-US" altLang="ko-KR" sz="1600" dirty="0" err="1" smtClean="0"/>
              <a:t>createMimeMessage</a:t>
            </a:r>
            <a:r>
              <a:rPr lang="en-US" altLang="ko-KR" sz="1600" dirty="0" smtClean="0"/>
              <a:t>()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제공한 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</a:t>
            </a:r>
            <a:r>
              <a:rPr lang="ko-KR" altLang="en-US" sz="1600" dirty="0" err="1"/>
              <a:t>메서드가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리턴한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MimeMessage</a:t>
            </a:r>
            <a:r>
              <a:rPr lang="en-US" altLang="ko-KR" sz="1600" dirty="0"/>
              <a:t> </a:t>
            </a:r>
            <a:r>
              <a:rPr lang="ko-KR" altLang="en-US" sz="1600" dirty="0"/>
              <a:t>객체를 이용해서 메시지를 구성한 뒤 </a:t>
            </a:r>
            <a:endParaRPr lang="en-US" altLang="ko-KR" sz="1600" dirty="0" smtClean="0"/>
          </a:p>
          <a:p>
            <a:r>
              <a:rPr lang="ko-KR" altLang="en-US" sz="1600" dirty="0" smtClean="0"/>
              <a:t>메일이 발송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42" name="직선 연결선 41"/>
          <p:cNvCxnSpPr/>
          <p:nvPr/>
        </p:nvCxnSpPr>
        <p:spPr>
          <a:xfrm flipH="1" flipV="1">
            <a:off x="1828799" y="2915920"/>
            <a:ext cx="3169921" cy="44248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80478" y="2703013"/>
            <a:ext cx="1448321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266329" y="1483816"/>
            <a:ext cx="1732391" cy="23322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8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후원관리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후원관리 조회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073" y="1466850"/>
            <a:ext cx="10554474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304" y="656253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4" y="1808357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91679" y="3124055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dmsrl\Desktop\완성본 소스\후원하기 드롭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4" y="4031402"/>
            <a:ext cx="1124073" cy="11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위로 굽은 화살표 11"/>
          <p:cNvSpPr/>
          <p:nvPr/>
        </p:nvSpPr>
        <p:spPr>
          <a:xfrm rot="16200000" flipV="1">
            <a:off x="1709363" y="2764300"/>
            <a:ext cx="1740046" cy="794158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5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1500024" y="4031403"/>
            <a:ext cx="1112018" cy="1165322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H="1">
            <a:off x="2976462" y="5651267"/>
            <a:ext cx="3383697" cy="363453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76465" y="5651267"/>
            <a:ext cx="3383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회원 개개인의 후원현황을 조회할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2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후원관리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글 수정하기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073" y="1472350"/>
            <a:ext cx="10554474" cy="50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304" y="656253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4" y="1798197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91679" y="3124055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0246806" y="1900043"/>
            <a:ext cx="0" cy="42240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dmsrl\Desktop\쿼리\후원 수정버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0" y="3354928"/>
            <a:ext cx="5990590" cy="305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 flipH="1" flipV="1">
            <a:off x="4338320" y="4614201"/>
            <a:ext cx="1534160" cy="719799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16481" y="4244867"/>
            <a:ext cx="202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수정된 내용과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s_no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가 일차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할때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업데이트 폼에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f_data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를 보내준다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 flipH="1">
            <a:off x="2316478" y="4244869"/>
            <a:ext cx="2021839" cy="738662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27" y="3452294"/>
            <a:ext cx="8204544" cy="26153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13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n-lt"/>
              </a:rPr>
              <a:t>관리자</a:t>
            </a:r>
            <a:r>
              <a:rPr lang="en-US" altLang="ko-KR" dirty="0" smtClean="0">
                <a:latin typeface="+mn-lt"/>
              </a:rPr>
              <a:t>UI</a:t>
            </a:r>
            <a:r>
              <a:rPr lang="ko-KR" altLang="en-US" dirty="0" smtClean="0">
                <a:latin typeface="+mn-lt"/>
              </a:rPr>
              <a:t>소개</a:t>
            </a:r>
            <a:r>
              <a:rPr lang="en-US" altLang="ko-KR" dirty="0" smtClean="0">
                <a:latin typeface="+mn-lt"/>
              </a:rPr>
              <a:t>-</a:t>
            </a:r>
            <a:r>
              <a:rPr lang="ko-KR" altLang="en-US" dirty="0" smtClean="0">
                <a:latin typeface="+mn-lt"/>
              </a:rPr>
              <a:t>후원관리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+mn-lt"/>
                <a:ea typeface="나눔바른고딕" pitchFamily="50" charset="-127"/>
              </a:rPr>
              <a:t>글 삭제하기</a:t>
            </a:r>
            <a:endParaRPr lang="ko-KR" altLang="en-US" dirty="0">
              <a:latin typeface="+mn-lt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073" y="1472350"/>
            <a:ext cx="10554474" cy="50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304" y="656253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4" y="1798197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91679" y="3124055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0521126" y="1900043"/>
            <a:ext cx="0" cy="42240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dmsrl\Desktop\쿼리\후원 삭제버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3514725"/>
            <a:ext cx="6126162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06649" y="3753734"/>
            <a:ext cx="20301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삭제 버튼을 누르면 </a:t>
            </a:r>
            <a:endParaRPr lang="en-US" altLang="ko-KR" sz="16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2306649" y="3724433"/>
            <a:ext cx="2030127" cy="367855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4336776" y="5100320"/>
            <a:ext cx="1068344" cy="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4336776" y="3908360"/>
            <a:ext cx="516212" cy="14651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9981" y="491565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f_data</a:t>
            </a:r>
            <a:r>
              <a:rPr lang="ko-KR" altLang="en-US" dirty="0"/>
              <a:t>를 삭제한다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306649" y="4917131"/>
            <a:ext cx="2030127" cy="367855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1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공지사항 조회하기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12" y="1466850"/>
            <a:ext cx="10565997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79736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91679" y="3422636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8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공지사항 수정 및 삭제 구현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835" y="1470915"/>
            <a:ext cx="10542950" cy="503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0752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91679" y="3422636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dmsrl\Desktop\쿼리\수정버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72" y="4824770"/>
            <a:ext cx="3966548" cy="203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msrl\Desktop\쿼리\삭제버튼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92" y="4993973"/>
            <a:ext cx="4479608" cy="14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41997" y="4579037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 flipH="1">
            <a:off x="10739120" y="4550867"/>
            <a:ext cx="595035" cy="36974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H="1">
            <a:off x="6796707" y="4524224"/>
            <a:ext cx="595035" cy="36974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0515600" y="2509520"/>
            <a:ext cx="521037" cy="2069518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094224" y="2509520"/>
            <a:ext cx="3160857" cy="2014704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73772" y="4769622"/>
            <a:ext cx="3966548" cy="2088378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96708" y="4545258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수정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7640320" y="4883812"/>
            <a:ext cx="4551680" cy="1525381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-</a:t>
            </a:r>
            <a:r>
              <a:rPr lang="ko-KR" altLang="en-US" dirty="0" smtClean="0"/>
              <a:t>문의사항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12" y="1472356"/>
            <a:ext cx="10565997" cy="50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dmsrl\Desktop\메뉴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3" y="1817688"/>
            <a:ext cx="1814039" cy="45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91679" y="3711886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H="1">
            <a:off x="975813" y="5853728"/>
            <a:ext cx="5480988" cy="36595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5813" y="5881132"/>
            <a:ext cx="548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관리자는 아이디를 유일키로 모든 문의를 조회 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815512" cy="480131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개발일정 및 개발환경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팀전체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) 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783"/>
          <a:stretch/>
        </p:blipFill>
        <p:spPr>
          <a:xfrm>
            <a:off x="0" y="1381760"/>
            <a:ext cx="12213759" cy="53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UI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구현하기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9636" y="1466850"/>
            <a:ext cx="10489350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1679" y="3618580"/>
            <a:ext cx="970382" cy="212907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379735" y="5853728"/>
            <a:ext cx="4833374" cy="615969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735" y="5881132"/>
            <a:ext cx="4833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1:1</a:t>
            </a:r>
            <a:r>
              <a:rPr lang="ko-KR" altLang="en-US" sz="1600" dirty="0" smtClean="0"/>
              <a:t>문의 사항은 관리자와 문의자만 조회 가능 하며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관리자는 </a:t>
            </a:r>
            <a:r>
              <a:rPr lang="ko-KR" altLang="en-US" sz="1600" dirty="0" err="1" smtClean="0"/>
              <a:t>문의글을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조회하고 </a:t>
            </a:r>
            <a:r>
              <a:rPr lang="ko-KR" altLang="en-US" sz="1600" dirty="0" err="1" smtClean="0"/>
              <a:t>댓글을</a:t>
            </a:r>
            <a:r>
              <a:rPr lang="ko-KR" altLang="en-US" sz="1600" dirty="0" smtClean="0"/>
              <a:t> 달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146" name="Picture 2" descr="C:\Users\dmsrl\Desktop\쿼리\댓글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66" y="2916257"/>
            <a:ext cx="5696634" cy="13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447452" y="2900182"/>
            <a:ext cx="5735218" cy="1347865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dmsrl\Desktop\쿼리\댓글 수정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52" y="4322926"/>
            <a:ext cx="5735218" cy="6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msrl\Desktop\쿼리\댓글삭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52" y="5145776"/>
            <a:ext cx="5735218" cy="5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447452" y="4276918"/>
            <a:ext cx="5735218" cy="756641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47452" y="5049520"/>
            <a:ext cx="5735218" cy="673033"/>
          </a:xfrm>
          <a:prstGeom prst="rect">
            <a:avLst/>
          </a:prstGeom>
          <a:noFill/>
          <a:ln w="5080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endCxn id="12" idx="1"/>
          </p:cNvCxnSpPr>
          <p:nvPr/>
        </p:nvCxnSpPr>
        <p:spPr>
          <a:xfrm flipV="1">
            <a:off x="4328160" y="3574115"/>
            <a:ext cx="2119292" cy="1092767"/>
          </a:xfrm>
          <a:prstGeom prst="line">
            <a:avLst/>
          </a:prstGeom>
          <a:ln w="60325">
            <a:solidFill>
              <a:schemeClr val="accent1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358" y="371478"/>
            <a:ext cx="634615" cy="525119"/>
          </a:xfrm>
          <a:solidFill>
            <a:srgbClr val="44546A"/>
          </a:solidFill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8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07</a:t>
            </a:r>
            <a:endParaRPr lang="ko-KR" altLang="en-US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 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후기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미래주차장 </a:t>
            </a:r>
            <a:r>
              <a:rPr lang="en-US" altLang="ko-KR"/>
              <a:t>Mirae Parking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4801" y="1628295"/>
            <a:ext cx="11386372" cy="49324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6100744" y="4088281"/>
            <a:ext cx="4983954" cy="1373431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6094728" y="1865072"/>
            <a:ext cx="6016" cy="2223211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598382" y="371116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275443" y="370989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926046" y="4299993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75443" y="2416339"/>
            <a:ext cx="512490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프로젝트로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스프링의 구조를 이해하는데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있어서 많은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도움을 받았다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생각하는  사이트를 내 손으로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있어서 재미있었다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이해와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까다로워 프로젝트 진행이 있어 생각보다 많은 시간이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걸렸다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046816" y="5022634"/>
            <a:ext cx="601477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dist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 프로젝트를 진행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했을 때는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몰랐던 팀워크에 대한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소중함을 다시 한번 깨 닳았고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모두의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덕분에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MVC2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구조와 매핑에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대해 제대로 공부 할 수 있었던 값진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시간이었습니다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팀원들의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도움으로 프로젝트를 끝맺을 수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있었기에 감사하고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수고했다고 말하고 싶습니다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22923" y="2059715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강인규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33076" y="2118977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조민영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07275" y="4622382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정은기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909297" y="4088281"/>
            <a:ext cx="5185430" cy="1373431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13686" y="2467796"/>
            <a:ext cx="50131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하나의 사이트를 처음부터 끝까지 구조와 디자인을 팀원들과 다 같이 기획하여 만들어낸 첫 사이트 였습니다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기획을 한대로 사이트를 만들어 내지는 못하였지만 그 기획에 맞추기 위한 방법을 팀원들과 함께 찾아나 가는 과정과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저희들만의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코드를 만들 수 있었던 점이 뜻 깊었으며 가장 기억에 남은 것 같습니다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74795" y="2502067"/>
            <a:ext cx="5642410" cy="1340638"/>
            <a:chOff x="3274795" y="1970666"/>
            <a:chExt cx="5642410" cy="1340638"/>
          </a:xfrm>
        </p:grpSpPr>
        <p:sp>
          <p:nvSpPr>
            <p:cNvPr id="7" name="TextBox 6"/>
            <p:cNvSpPr txBox="1"/>
            <p:nvPr/>
          </p:nvSpPr>
          <p:spPr>
            <a:xfrm>
              <a:off x="3274795" y="2554174"/>
              <a:ext cx="5642410" cy="757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 h a n k s</a:t>
              </a:r>
              <a:endPara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3305" y="6568751"/>
            <a:ext cx="12089365" cy="27991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02</a:t>
            </a:r>
            <a:endParaRPr lang="ko-KR" altLang="en-US" dirty="0"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079671" cy="480131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팀장 </a:t>
            </a:r>
            <a:r>
              <a:rPr lang="ko-KR" altLang="en-US" dirty="0" err="1">
                <a:latin typeface="+mn-lt"/>
              </a:rPr>
              <a:t>강인규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개인일정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+mn-lt"/>
                <a:ea typeface="맑은 고딕" panose="020B0503020000020004" pitchFamily="50" charset="-127"/>
              </a:rPr>
              <a:t>개발 일정</a:t>
            </a:r>
            <a:r>
              <a:rPr lang="en-US" altLang="ko-KR" dirty="0">
                <a:latin typeface="+mn-lt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+mn-lt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67055"/>
            <a:ext cx="12182764" cy="28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41"/>
          <a:stretch/>
        </p:blipFill>
        <p:spPr>
          <a:xfrm>
            <a:off x="70037" y="1323109"/>
            <a:ext cx="1204268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2412</Words>
  <Application>Microsoft Office PowerPoint</Application>
  <PresentationFormat>와이드스크린</PresentationFormat>
  <Paragraphs>525</Paragraphs>
  <Slides>82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Arial</vt:lpstr>
      <vt:lpstr>나눔고딕 Light</vt:lpstr>
      <vt:lpstr>Wingdings</vt:lpstr>
      <vt:lpstr>나눔바른고딕</vt:lpstr>
      <vt:lpstr>나눔고딕</vt:lpstr>
      <vt:lpstr>맑은 고딕</vt:lpstr>
      <vt:lpstr>Office 테마</vt:lpstr>
      <vt:lpstr>PowerPoint 프레젠테이션</vt:lpstr>
      <vt:lpstr>PROJECT CONTENTS</vt:lpstr>
      <vt:lpstr>개발목적 및 요구사항</vt:lpstr>
      <vt:lpstr>개발목적 및 요구사항</vt:lpstr>
      <vt:lpstr>개발목적 및 요구사항</vt:lpstr>
      <vt:lpstr>개발목적 및 요구사항</vt:lpstr>
      <vt:lpstr>개발일정 및 개발환경</vt:lpstr>
      <vt:lpstr>개발일정 및 개발환경</vt:lpstr>
      <vt:lpstr>팀장 강인규 개인일정</vt:lpstr>
      <vt:lpstr>팀원 조민영 개인일정</vt:lpstr>
      <vt:lpstr>팀장 정은기 개인일정</vt:lpstr>
      <vt:lpstr>개발일정 및 개발환경</vt:lpstr>
      <vt:lpstr>Use-case-Diagram</vt:lpstr>
      <vt:lpstr>Use-case-Diagram</vt:lpstr>
      <vt:lpstr>DB 구조</vt:lpstr>
      <vt:lpstr>DB 구조</vt:lpstr>
      <vt:lpstr>DB 구조</vt:lpstr>
      <vt:lpstr>프로그램 구조</vt:lpstr>
      <vt:lpstr>프로그램 구조</vt:lpstr>
      <vt:lpstr>UML Class Diagram(사용자-로그인)</vt:lpstr>
      <vt:lpstr>UML Class Diagram(사용자-회원가입)</vt:lpstr>
      <vt:lpstr>UML Class Diagram(사용자-프로젝트 등록)</vt:lpstr>
      <vt:lpstr>UML Class Diagram(사용자-후원하기)</vt:lpstr>
      <vt:lpstr>UML Class Diagram(사용자-QnA)</vt:lpstr>
      <vt:lpstr>UML Class Diagram(사용자-공지사항)</vt:lpstr>
      <vt:lpstr>UML Class Diagram(관리자-로그인)</vt:lpstr>
      <vt:lpstr>UML Class Diagram(관리자-회원관리)</vt:lpstr>
      <vt:lpstr>UML Class Diagram(관리자-공지사항)</vt:lpstr>
      <vt:lpstr>UML Class Diagram(관리자-프로젝트관리)</vt:lpstr>
      <vt:lpstr>UML Class Diagram(관리자-후원관리)</vt:lpstr>
      <vt:lpstr>UML Class Diagram(관리자-공지사항)</vt:lpstr>
      <vt:lpstr>UML Class Diagram(관리자-QnA)</vt:lpstr>
      <vt:lpstr>사용자 UI</vt:lpstr>
      <vt:lpstr>사용자 UI – 상단</vt:lpstr>
      <vt:lpstr>사용자 UI – 하단</vt:lpstr>
      <vt:lpstr>사용자 UI – 모든 프로젝트 보기</vt:lpstr>
      <vt:lpstr>사용자 UI – 인기 프로젝트 보기</vt:lpstr>
      <vt:lpstr>사용자 UI – 최신 프로젝트 보기</vt:lpstr>
      <vt:lpstr>사용자 UI - 로그인 페이지</vt:lpstr>
      <vt:lpstr>사용자 UI - 회원가입 페이지  </vt:lpstr>
      <vt:lpstr>사용자 UI – 회원 정보 수정</vt:lpstr>
      <vt:lpstr>사용자 UI – 내 후원 현황</vt:lpstr>
      <vt:lpstr>사용자 UI – 내 프로젝트</vt:lpstr>
      <vt:lpstr>사용자 UI – 공지사항</vt:lpstr>
      <vt:lpstr>사용자 UI – 문의하기</vt:lpstr>
      <vt:lpstr>사용자 UI – 문의하기 쓰기</vt:lpstr>
      <vt:lpstr>사용자 UI – 문의하기</vt:lpstr>
      <vt:lpstr>사용자 UI – 프로젝트 메인</vt:lpstr>
      <vt:lpstr>사용자 UI – 스타터 페이지</vt:lpstr>
      <vt:lpstr>사용자 UI – 프로젝트 올리기  페이지</vt:lpstr>
      <vt:lpstr>사용자 UI – 프로젝트 올리기  페이지</vt:lpstr>
      <vt:lpstr>사용자 UI – 프로젝트 올리기  페이지</vt:lpstr>
      <vt:lpstr>사용자 UI – 프로젝트 올리기  페이지</vt:lpstr>
      <vt:lpstr>사용자 UI – 프로젝트 올리기  페이지</vt:lpstr>
      <vt:lpstr>사용자 UI – 프로젝트 올리기  페이지</vt:lpstr>
      <vt:lpstr>사용자 UI – 프로젝트 수정  페이지</vt:lpstr>
      <vt:lpstr>사용자 UI – 프로젝트 수정  페이지</vt:lpstr>
      <vt:lpstr>사용자 UI – 프로젝트 후원하기 페이지</vt:lpstr>
      <vt:lpstr>사용자 UI – 프로젝트 후원하기 페이지(상단)</vt:lpstr>
      <vt:lpstr>사용자 UI – 프로젝트 후원하기 페이지(하단)</vt:lpstr>
      <vt:lpstr>사용자 UI – 프로젝트 후원하기 페이지(성공)</vt:lpstr>
      <vt:lpstr>사용자 UI – 프로젝트 후원하기 확인</vt:lpstr>
      <vt:lpstr>관리자 UI</vt:lpstr>
      <vt:lpstr>관리자UI소개-로그인</vt:lpstr>
      <vt:lpstr>관리자UI소개-동기화 자료조회</vt:lpstr>
      <vt:lpstr>관리자UI소개-회원 조회/검색</vt:lpstr>
      <vt:lpstr>관리자UI소개-프로젝트 조회</vt:lpstr>
      <vt:lpstr>관리자UI소개-프로젝트 검토</vt:lpstr>
      <vt:lpstr>관리자UI소개-프로젝트 검토</vt:lpstr>
      <vt:lpstr>관리자UI소개-프로젝트 링크</vt:lpstr>
      <vt:lpstr>관리자UI소개-프로젝트 링크</vt:lpstr>
      <vt:lpstr>관리자UI소개-메일 보내기</vt:lpstr>
      <vt:lpstr>관리자UI소개-메일 보내기</vt:lpstr>
      <vt:lpstr>관리자UI소개-후원관리</vt:lpstr>
      <vt:lpstr>관리자UI소개-후원관리</vt:lpstr>
      <vt:lpstr>관리자UI소개-후원관리</vt:lpstr>
      <vt:lpstr>관리자UI소개-공지사항</vt:lpstr>
      <vt:lpstr>관리자UI소개-공지사항</vt:lpstr>
      <vt:lpstr>관리자UI소개-문의사항</vt:lpstr>
      <vt:lpstr>관리자UI소개</vt:lpstr>
      <vt:lpstr>후기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이의헌</dc:creator>
  <cp:lastModifiedBy>IN_Q</cp:lastModifiedBy>
  <cp:revision>325</cp:revision>
  <dcterms:created xsi:type="dcterms:W3CDTF">2016-04-14T13:51:37Z</dcterms:created>
  <dcterms:modified xsi:type="dcterms:W3CDTF">2018-04-06T06:59:45Z</dcterms:modified>
</cp:coreProperties>
</file>